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2" r:id="rId1"/>
  </p:sldMasterIdLst>
  <p:notesMasterIdLst>
    <p:notesMasterId r:id="rId35"/>
  </p:notesMasterIdLst>
  <p:sldIdLst>
    <p:sldId id="256" r:id="rId2"/>
    <p:sldId id="300" r:id="rId3"/>
    <p:sldId id="257" r:id="rId4"/>
    <p:sldId id="301" r:id="rId5"/>
    <p:sldId id="258" r:id="rId6"/>
    <p:sldId id="260" r:id="rId7"/>
    <p:sldId id="264" r:id="rId8"/>
    <p:sldId id="265" r:id="rId9"/>
    <p:sldId id="266"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8" r:id="rId26"/>
    <p:sldId id="289" r:id="rId27"/>
    <p:sldId id="290" r:id="rId28"/>
    <p:sldId id="294" r:id="rId29"/>
    <p:sldId id="295" r:id="rId30"/>
    <p:sldId id="296" r:id="rId31"/>
    <p:sldId id="297" r:id="rId32"/>
    <p:sldId id="298" r:id="rId33"/>
    <p:sldId id="2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jvbH9QywUayANpf7ueBqgCYrLx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7813A9-EC3E-45CD-8A04-17D219326E79}">
  <a:tblStyle styleId="{557813A9-EC3E-45CD-8A04-17D219326E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8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e6d039dc45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e6d039dc45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e6d039dc45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e6d039dc45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e6d039dc45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2e6d039dc45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e748715e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e748715e9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2e748715e9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e6d039dc45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e6d039dc45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2e6d039dc45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e6d039dc45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e6d039dc45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e6d039dc45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e6d039dc45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e6d039dc45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e6d039dc45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e748715e9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e748715e94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2e748715e94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e6d039dc45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e6d039dc45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2e6d039dc45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e6d039dc45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e6d039dc45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2e6d039dc45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e6d039dc45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e6d039dc45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e6d039dc45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e6d039dc45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e6d039dc45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2e6d039dc45_0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e6d039dc4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e6d039dc45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2e6d039dc45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e748715e9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e748715e94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2e748715e94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e8a5c3b2dd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e8a5c3b2dd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e8a5c3b2dd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e8a5c3b2dd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e8a5c3b2dd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2e8a5c3b2dd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e8a5c3b2d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e8a5c3b2dd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2e8a5c3b2dd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e8a5c3b2dd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e8a5c3b2dd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2e8a5c3b2dd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e996ea32f7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e996ea32f7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2e996ea32f7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e996ea32f7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e996ea32f7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2e996ea32f7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e996ea32f7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e996ea32f7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2e996ea32f7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e996ea32f7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e996ea32f7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2e996ea32f7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e6d039dc45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e6d039dc45_2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2e6d039dc45_2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6d039dc4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e6d039dc4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2e6d039dc4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e6d039dc45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e6d039dc45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2e6d039dc45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877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839025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939124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0773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669365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47462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74770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7778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6416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02613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27838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8531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76398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544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20427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506167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8842173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28.jpe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43" name="Google Shape;143;p1"/>
          <p:cNvSpPr/>
          <p:nvPr/>
        </p:nvSpPr>
        <p:spPr>
          <a:xfrm>
            <a:off x="0" y="0"/>
            <a:ext cx="12188952" cy="6858000"/>
          </a:xfrm>
          <a:prstGeom prst="rect">
            <a:avLst/>
          </a:prstGeom>
          <a:solidFill>
            <a:srgbClr val="816948">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816948"/>
              </a:solidFill>
              <a:latin typeface="Gill Sans"/>
              <a:ea typeface="Gill Sans"/>
              <a:cs typeface="Gill Sans"/>
              <a:sym typeface="Gill Sans"/>
            </a:endParaRPr>
          </a:p>
        </p:txBody>
      </p:sp>
      <p:pic>
        <p:nvPicPr>
          <p:cNvPr id="3" name="Picture 2">
            <a:extLst>
              <a:ext uri="{FF2B5EF4-FFF2-40B4-BE49-F238E27FC236}">
                <a16:creationId xmlns:a16="http://schemas.microsoft.com/office/drawing/2014/main" id="{A49D5665-9874-4F0B-60C5-DB233AB87FCB}"/>
              </a:ext>
            </a:extLst>
          </p:cNvPr>
          <p:cNvPicPr>
            <a:picLocks noChangeAspect="1"/>
          </p:cNvPicPr>
          <p:nvPr/>
        </p:nvPicPr>
        <p:blipFill rotWithShape="1">
          <a:blip r:embed="rId5"/>
          <a:srcRect b="18226"/>
          <a:stretch/>
        </p:blipFill>
        <p:spPr>
          <a:xfrm>
            <a:off x="0" y="0"/>
            <a:ext cx="12192000" cy="6858000"/>
          </a:xfrm>
          <a:prstGeom prst="rect">
            <a:avLst/>
          </a:prstGeom>
        </p:spPr>
      </p:pic>
      <p:pic>
        <p:nvPicPr>
          <p:cNvPr id="2" name="Recorded Sound">
            <a:hlinkClick r:id="" action="ppaction://media"/>
            <a:extLst>
              <a:ext uri="{FF2B5EF4-FFF2-40B4-BE49-F238E27FC236}">
                <a16:creationId xmlns:a16="http://schemas.microsoft.com/office/drawing/2014/main" id="{A408D206-5E10-4C28-AEE7-21DB8EBDC5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51885" y="424543"/>
            <a:ext cx="315686" cy="315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e6d039dc45_0_0"/>
          <p:cNvSpPr txBox="1">
            <a:spLocks noGrp="1"/>
          </p:cNvSpPr>
          <p:nvPr>
            <p:ph type="title"/>
          </p:nvPr>
        </p:nvSpPr>
        <p:spPr>
          <a:xfrm>
            <a:off x="457200" y="310025"/>
            <a:ext cx="4927600" cy="1185725"/>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dirty="0">
                <a:latin typeface="Calibri" panose="020F0502020204030204" pitchFamily="34" charset="0"/>
                <a:ea typeface="Calibri" panose="020F0502020204030204" pitchFamily="34" charset="0"/>
                <a:cs typeface="Calibri" panose="020F0502020204030204" pitchFamily="34" charset="0"/>
              </a:rPr>
              <a:t>Model Building </a:t>
            </a:r>
            <a:endParaRPr sz="3600" dirty="0">
              <a:latin typeface="Calibri" panose="020F0502020204030204" pitchFamily="34" charset="0"/>
              <a:ea typeface="Calibri" panose="020F0502020204030204" pitchFamily="34" charset="0"/>
              <a:cs typeface="Calibri" panose="020F0502020204030204" pitchFamily="34" charset="0"/>
            </a:endParaRPr>
          </a:p>
        </p:txBody>
      </p:sp>
      <p:sp>
        <p:nvSpPr>
          <p:cNvPr id="265" name="Google Shape;265;g2e6d039dc45_0_0"/>
          <p:cNvSpPr txBox="1">
            <a:spLocks noGrp="1"/>
          </p:cNvSpPr>
          <p:nvPr>
            <p:ph type="body" sz="half" idx="2"/>
          </p:nvPr>
        </p:nvSpPr>
        <p:spPr>
          <a:xfrm>
            <a:off x="457200" y="1495750"/>
            <a:ext cx="10501086" cy="5052225"/>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800" b="1" dirty="0"/>
              <a:t>Accuracy score of each model </a:t>
            </a:r>
            <a:endParaRPr sz="1800" b="1" dirty="0"/>
          </a:p>
          <a:p>
            <a:pPr marL="0" lvl="0" indent="0" algn="l" rtl="0">
              <a:spcBef>
                <a:spcPts val="1000"/>
              </a:spcBef>
              <a:spcAft>
                <a:spcPts val="0"/>
              </a:spcAft>
              <a:buNone/>
            </a:pPr>
            <a:endParaRPr sz="1800" b="1" dirty="0"/>
          </a:p>
          <a:p>
            <a:pPr marL="457200" lvl="0" indent="-381000" algn="l" rtl="0">
              <a:spcBef>
                <a:spcPts val="1000"/>
              </a:spcBef>
              <a:spcAft>
                <a:spcPts val="0"/>
              </a:spcAft>
              <a:buSzPts val="2400"/>
              <a:buChar char="●"/>
            </a:pPr>
            <a:r>
              <a:rPr lang="en-US" sz="1800" u="sng" dirty="0"/>
              <a:t>Logistic Regression</a:t>
            </a:r>
            <a:r>
              <a:rPr lang="en-US" sz="1800" dirty="0"/>
              <a:t>    Accuracy of the model is  </a:t>
            </a:r>
            <a:r>
              <a:rPr lang="en-US" sz="1800" dirty="0">
                <a:solidFill>
                  <a:srgbClr val="00FFFF"/>
                </a:solidFill>
              </a:rPr>
              <a:t>100.0</a:t>
            </a:r>
            <a:endParaRPr sz="1800" dirty="0">
              <a:solidFill>
                <a:srgbClr val="00FFFF"/>
              </a:solidFill>
            </a:endParaRPr>
          </a:p>
          <a:p>
            <a:pPr marL="457200" lvl="0" indent="-381000" algn="l" rtl="0">
              <a:spcBef>
                <a:spcPts val="0"/>
              </a:spcBef>
              <a:spcAft>
                <a:spcPts val="0"/>
              </a:spcAft>
              <a:buSzPts val="2400"/>
              <a:buChar char="●"/>
            </a:pPr>
            <a:r>
              <a:rPr lang="en-US" sz="1800" u="sng" dirty="0"/>
              <a:t>Decision Tree</a:t>
            </a:r>
            <a:r>
              <a:rPr lang="en-US" sz="1800" dirty="0"/>
              <a:t>    Accuracy of the model is  </a:t>
            </a:r>
            <a:r>
              <a:rPr lang="en-US" sz="1800" dirty="0">
                <a:solidFill>
                  <a:srgbClr val="00FFFF"/>
                </a:solidFill>
              </a:rPr>
              <a:t>98.0</a:t>
            </a:r>
            <a:endParaRPr sz="1800" dirty="0">
              <a:solidFill>
                <a:srgbClr val="00FFFF"/>
              </a:solidFill>
            </a:endParaRPr>
          </a:p>
          <a:p>
            <a:pPr marL="457200" lvl="0" indent="-381000" algn="l" rtl="0">
              <a:spcBef>
                <a:spcPts val="0"/>
              </a:spcBef>
              <a:spcAft>
                <a:spcPts val="0"/>
              </a:spcAft>
              <a:buSzPts val="2400"/>
              <a:buChar char="●"/>
            </a:pPr>
            <a:r>
              <a:rPr lang="en-US" sz="1800" u="sng" dirty="0"/>
              <a:t>Random Forest</a:t>
            </a:r>
            <a:r>
              <a:rPr lang="en-US" sz="1800" dirty="0"/>
              <a:t>    Accuracy of the model is  </a:t>
            </a:r>
            <a:r>
              <a:rPr lang="en-US" sz="1800" dirty="0">
                <a:solidFill>
                  <a:srgbClr val="00FFFF"/>
                </a:solidFill>
              </a:rPr>
              <a:t>100.0</a:t>
            </a:r>
            <a:endParaRPr sz="1800" dirty="0">
              <a:solidFill>
                <a:srgbClr val="00FFFF"/>
              </a:solidFill>
            </a:endParaRPr>
          </a:p>
          <a:p>
            <a:pPr marL="457200" lvl="0" indent="-381000" algn="l" rtl="0">
              <a:spcBef>
                <a:spcPts val="0"/>
              </a:spcBef>
              <a:spcAft>
                <a:spcPts val="0"/>
              </a:spcAft>
              <a:buSzPts val="2400"/>
              <a:buChar char="●"/>
            </a:pPr>
            <a:r>
              <a:rPr lang="en-US" sz="1800" u="sng" dirty="0"/>
              <a:t>Gradient Boosting</a:t>
            </a:r>
            <a:r>
              <a:rPr lang="en-US" sz="1800" dirty="0"/>
              <a:t>    Accuracy of the model is  </a:t>
            </a:r>
            <a:r>
              <a:rPr lang="en-US" sz="1800" dirty="0">
                <a:solidFill>
                  <a:srgbClr val="00FFFF"/>
                </a:solidFill>
              </a:rPr>
              <a:t>98.0</a:t>
            </a:r>
            <a:endParaRPr sz="1800" dirty="0">
              <a:solidFill>
                <a:srgbClr val="00FFFF"/>
              </a:solidFill>
            </a:endParaRPr>
          </a:p>
          <a:p>
            <a:pPr marL="457200" lvl="0" indent="-381000" algn="l" rtl="0">
              <a:spcBef>
                <a:spcPts val="0"/>
              </a:spcBef>
              <a:spcAft>
                <a:spcPts val="0"/>
              </a:spcAft>
              <a:buSzPts val="2400"/>
              <a:buChar char="●"/>
            </a:pPr>
            <a:r>
              <a:rPr lang="en-US" sz="1800" u="sng" dirty="0"/>
              <a:t>Support Vector Machine</a:t>
            </a:r>
            <a:r>
              <a:rPr lang="en-US" sz="1800" dirty="0"/>
              <a:t>    Accuracy of the model is  </a:t>
            </a:r>
            <a:r>
              <a:rPr lang="en-US" sz="1800" dirty="0">
                <a:solidFill>
                  <a:srgbClr val="00FFFF"/>
                </a:solidFill>
              </a:rPr>
              <a:t>100.0</a:t>
            </a:r>
            <a:endParaRPr sz="1800" dirty="0">
              <a:solidFill>
                <a:srgbClr val="00FFFF"/>
              </a:solidFill>
            </a:endParaRPr>
          </a:p>
          <a:p>
            <a:pPr marL="457200" lvl="0" indent="-381000" algn="l" rtl="0">
              <a:spcBef>
                <a:spcPts val="0"/>
              </a:spcBef>
              <a:spcAft>
                <a:spcPts val="0"/>
              </a:spcAft>
              <a:buSzPts val="2400"/>
              <a:buChar char="●"/>
            </a:pPr>
            <a:r>
              <a:rPr lang="en-US" sz="1800" u="sng" dirty="0"/>
              <a:t>k-Nearest Neighbors</a:t>
            </a:r>
            <a:r>
              <a:rPr lang="en-US" sz="1800" dirty="0"/>
              <a:t>    Accuracy of the model is  </a:t>
            </a:r>
            <a:r>
              <a:rPr lang="en-US" sz="1800" dirty="0">
                <a:solidFill>
                  <a:srgbClr val="00FFFF"/>
                </a:solidFill>
              </a:rPr>
              <a:t>98.0</a:t>
            </a:r>
            <a:endParaRPr sz="1800" dirty="0">
              <a:solidFill>
                <a:srgbClr val="00FFFF"/>
              </a:solidFill>
            </a:endParaRPr>
          </a:p>
          <a:p>
            <a:pPr marL="457200" lvl="0" indent="-381000" algn="l" rtl="0">
              <a:spcBef>
                <a:spcPts val="0"/>
              </a:spcBef>
              <a:spcAft>
                <a:spcPts val="0"/>
              </a:spcAft>
              <a:buSzPts val="2400"/>
              <a:buChar char="●"/>
            </a:pPr>
            <a:r>
              <a:rPr lang="en-US" sz="1800" u="sng" dirty="0"/>
              <a:t>Naive Bayes</a:t>
            </a:r>
            <a:r>
              <a:rPr lang="en-US" sz="1800" dirty="0"/>
              <a:t>    Accuracy of the model is  </a:t>
            </a:r>
            <a:r>
              <a:rPr lang="en-US" sz="1800" dirty="0">
                <a:solidFill>
                  <a:srgbClr val="00FFFF"/>
                </a:solidFill>
              </a:rPr>
              <a:t>100.0</a:t>
            </a:r>
            <a:endParaRPr sz="1800" u="sng" dirty="0">
              <a:solidFill>
                <a:srgbClr val="00FFFF"/>
              </a:solidFill>
            </a:endParaRPr>
          </a:p>
        </p:txBody>
      </p:sp>
      <p:pic>
        <p:nvPicPr>
          <p:cNvPr id="3" name="Recorded Sound">
            <a:hlinkClick r:id="" action="ppaction://media"/>
            <a:extLst>
              <a:ext uri="{FF2B5EF4-FFF2-40B4-BE49-F238E27FC236}">
                <a16:creationId xmlns:a16="http://schemas.microsoft.com/office/drawing/2014/main" id="{ECA444F9-33EF-485B-9D3D-431F8DC76D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53486" y="386225"/>
            <a:ext cx="412061" cy="4120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e6d039dc45_0_13"/>
          <p:cNvSpPr txBox="1">
            <a:spLocks noGrp="1"/>
          </p:cNvSpPr>
          <p:nvPr>
            <p:ph type="title"/>
          </p:nvPr>
        </p:nvSpPr>
        <p:spPr>
          <a:xfrm>
            <a:off x="457200" y="668049"/>
            <a:ext cx="7685100" cy="499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Box plot of model accuracies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73" name="Google Shape;273;g2e6d039dc45_0_13"/>
          <p:cNvSpPr txBox="1">
            <a:spLocks noGrp="1"/>
          </p:cNvSpPr>
          <p:nvPr>
            <p:ph idx="1"/>
          </p:nvPr>
        </p:nvSpPr>
        <p:spPr>
          <a:xfrm>
            <a:off x="7935350" y="2298150"/>
            <a:ext cx="3847200" cy="3374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Bar Plot:</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spcBef>
                <a:spcPts val="1000"/>
              </a:spcBef>
              <a:spcAft>
                <a:spcPts val="0"/>
              </a:spcAft>
              <a:buSzPts val="1800"/>
              <a:buChar char="•"/>
            </a:pPr>
            <a:r>
              <a:rPr lang="en-US" dirty="0">
                <a:latin typeface="Calibri" panose="020F0502020204030204" pitchFamily="34" charset="0"/>
                <a:ea typeface="Calibri" panose="020F0502020204030204" pitchFamily="34" charset="0"/>
                <a:cs typeface="Calibri" panose="020F0502020204030204" pitchFamily="34" charset="0"/>
              </a:rPr>
              <a:t>All models achieved either 100% or 98% accuracy.</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US" dirty="0">
                <a:latin typeface="Calibri" panose="020F0502020204030204" pitchFamily="34" charset="0"/>
                <a:ea typeface="Calibri" panose="020F0502020204030204" pitchFamily="34" charset="0"/>
                <a:cs typeface="Calibri" panose="020F0502020204030204" pitchFamily="34" charset="0"/>
              </a:rPr>
              <a:t>There are no visible variations in accuracy between models due to the limited range of accuracy</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272" name="Google Shape;272;g2e6d039dc45_0_13"/>
          <p:cNvPicPr preferRelativeResize="0"/>
          <p:nvPr/>
        </p:nvPicPr>
        <p:blipFill>
          <a:blip r:embed="rId5">
            <a:alphaModFix/>
          </a:blip>
          <a:stretch>
            <a:fillRect/>
          </a:stretch>
        </p:blipFill>
        <p:spPr>
          <a:xfrm>
            <a:off x="457200" y="1543825"/>
            <a:ext cx="7478150" cy="4244600"/>
          </a:xfrm>
          <a:prstGeom prst="rect">
            <a:avLst/>
          </a:prstGeom>
          <a:noFill/>
          <a:ln>
            <a:noFill/>
          </a:ln>
        </p:spPr>
      </p:pic>
      <p:pic>
        <p:nvPicPr>
          <p:cNvPr id="2" name="Recorded Sound">
            <a:hlinkClick r:id="" action="ppaction://media"/>
            <a:extLst>
              <a:ext uri="{FF2B5EF4-FFF2-40B4-BE49-F238E27FC236}">
                <a16:creationId xmlns:a16="http://schemas.microsoft.com/office/drawing/2014/main" id="{1A274932-D4D1-42F5-ABD2-56127DEDE9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42171" y="474192"/>
            <a:ext cx="499200" cy="49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e6d039dc45_0_31"/>
          <p:cNvSpPr txBox="1">
            <a:spLocks noGrp="1"/>
          </p:cNvSpPr>
          <p:nvPr>
            <p:ph type="title"/>
          </p:nvPr>
        </p:nvSpPr>
        <p:spPr>
          <a:xfrm>
            <a:off x="457200" y="668049"/>
            <a:ext cx="7685100" cy="480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Point plot of model accuracies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80" name="Google Shape;280;g2e6d039dc45_0_31"/>
          <p:cNvSpPr txBox="1">
            <a:spLocks noGrp="1"/>
          </p:cNvSpPr>
          <p:nvPr>
            <p:ph idx="1"/>
          </p:nvPr>
        </p:nvSpPr>
        <p:spPr>
          <a:xfrm flipH="1">
            <a:off x="8536025" y="2096725"/>
            <a:ext cx="3429000" cy="253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600" dirty="0">
                <a:latin typeface="Calibri" panose="020F0502020204030204" pitchFamily="34" charset="0"/>
                <a:ea typeface="Calibri" panose="020F0502020204030204" pitchFamily="34" charset="0"/>
                <a:cs typeface="Calibri" panose="020F0502020204030204" pitchFamily="34" charset="0"/>
              </a:rPr>
              <a:t>Point Plot:</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sz="1600" dirty="0">
                <a:latin typeface="Calibri" panose="020F0502020204030204" pitchFamily="34" charset="0"/>
                <a:ea typeface="Calibri" panose="020F0502020204030204" pitchFamily="34" charset="0"/>
                <a:cs typeface="Calibri" panose="020F0502020204030204" pitchFamily="34" charset="0"/>
              </a:rPr>
              <a:t>The point plot shows individual accuracies for each model. It's evident that most models achieved either 100% or 98% accuracy, with very few deviations from these values. Models with 100% accuracy are represented by points on the upper line, while models with 98% accuracy are on the lower line.</a:t>
            </a:r>
            <a:endParaRPr sz="1600" dirty="0">
              <a:latin typeface="Calibri" panose="020F0502020204030204" pitchFamily="34" charset="0"/>
              <a:ea typeface="Calibri" panose="020F0502020204030204" pitchFamily="34" charset="0"/>
              <a:cs typeface="Calibri" panose="020F0502020204030204" pitchFamily="34" charset="0"/>
            </a:endParaRPr>
          </a:p>
        </p:txBody>
      </p:sp>
      <p:pic>
        <p:nvPicPr>
          <p:cNvPr id="281" name="Google Shape;281;g2e6d039dc45_0_31"/>
          <p:cNvPicPr preferRelativeResize="0"/>
          <p:nvPr/>
        </p:nvPicPr>
        <p:blipFill>
          <a:blip r:embed="rId3">
            <a:alphaModFix/>
          </a:blip>
          <a:stretch>
            <a:fillRect/>
          </a:stretch>
        </p:blipFill>
        <p:spPr>
          <a:xfrm>
            <a:off x="531625" y="1269650"/>
            <a:ext cx="7685101" cy="4785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e6d039dc45_0_23"/>
          <p:cNvSpPr txBox="1">
            <a:spLocks noGrp="1"/>
          </p:cNvSpPr>
          <p:nvPr>
            <p:ph type="title"/>
          </p:nvPr>
        </p:nvSpPr>
        <p:spPr>
          <a:xfrm>
            <a:off x="457200" y="668049"/>
            <a:ext cx="7685100" cy="444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Pie chart of model Accuracies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88" name="Google Shape;288;g2e6d039dc45_0_23"/>
          <p:cNvSpPr txBox="1">
            <a:spLocks noGrp="1"/>
          </p:cNvSpPr>
          <p:nvPr>
            <p:ph idx="1"/>
          </p:nvPr>
        </p:nvSpPr>
        <p:spPr>
          <a:xfrm>
            <a:off x="7815943" y="1595981"/>
            <a:ext cx="3821057" cy="4304075"/>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Distribution of Accuracies:</a:t>
            </a:r>
            <a:endParaRPr b="1" dirty="0">
              <a:latin typeface="Calibri" panose="020F0502020204030204" pitchFamily="34" charset="0"/>
              <a:ea typeface="Calibri" panose="020F0502020204030204" pitchFamily="34" charset="0"/>
              <a:cs typeface="Calibri" panose="020F0502020204030204" pitchFamily="34" charset="0"/>
            </a:endParaRPr>
          </a:p>
          <a:p>
            <a:pPr marL="457200" lvl="0" indent="-334327" algn="l" rtl="0">
              <a:spcBef>
                <a:spcPts val="1000"/>
              </a:spcBef>
              <a:spcAft>
                <a:spcPts val="0"/>
              </a:spcAft>
              <a:buSzPct val="90000"/>
              <a:buChar char="•"/>
            </a:pPr>
            <a:r>
              <a:rPr lang="en-US" dirty="0">
                <a:latin typeface="Calibri" panose="020F0502020204030204" pitchFamily="34" charset="0"/>
                <a:ea typeface="Calibri" panose="020F0502020204030204" pitchFamily="34" charset="0"/>
                <a:cs typeface="Calibri" panose="020F0502020204030204" pitchFamily="34" charset="0"/>
              </a:rPr>
              <a:t>Logistic Regression, Random Forest, Support Vector Machine, and Naive Bayes achieved 100% accuracy with higher proportion of perfect accuracy. </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34327" algn="l" rtl="0">
              <a:spcBef>
                <a:spcPts val="0"/>
              </a:spcBef>
              <a:spcAft>
                <a:spcPts val="0"/>
              </a:spcAft>
              <a:buSzPct val="90000"/>
              <a:buChar char="•"/>
            </a:pPr>
            <a:r>
              <a:rPr lang="en-US" dirty="0">
                <a:latin typeface="Calibri" panose="020F0502020204030204" pitchFamily="34" charset="0"/>
                <a:ea typeface="Calibri" panose="020F0502020204030204" pitchFamily="34" charset="0"/>
                <a:cs typeface="Calibri" panose="020F0502020204030204" pitchFamily="34" charset="0"/>
              </a:rPr>
              <a:t>Decision Tree and k-Nearest Neighbors achieved 98% accuracy with significant portion of the overall accuracy distribution. </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34327" algn="l" rtl="0">
              <a:spcBef>
                <a:spcPts val="0"/>
              </a:spcBef>
              <a:spcAft>
                <a:spcPts val="0"/>
              </a:spcAft>
              <a:buSzPct val="90000"/>
              <a:buChar char="•"/>
            </a:pPr>
            <a:r>
              <a:rPr lang="en-US" dirty="0">
                <a:latin typeface="Calibri" panose="020F0502020204030204" pitchFamily="34" charset="0"/>
                <a:ea typeface="Calibri" panose="020F0502020204030204" pitchFamily="34" charset="0"/>
                <a:cs typeface="Calibri" panose="020F0502020204030204" pitchFamily="34" charset="0"/>
              </a:rPr>
              <a:t>Most models achieved either 100% or 98% accuracy, leading to a balanced distribution across the pie chart.</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289" name="Google Shape;289;g2e6d039dc45_0_23"/>
          <p:cNvPicPr preferRelativeResize="0"/>
          <p:nvPr/>
        </p:nvPicPr>
        <p:blipFill>
          <a:blip r:embed="rId3">
            <a:alphaModFix/>
          </a:blip>
          <a:stretch>
            <a:fillRect/>
          </a:stretch>
        </p:blipFill>
        <p:spPr>
          <a:xfrm>
            <a:off x="382900" y="1356225"/>
            <a:ext cx="7314100" cy="5164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e748715e94_0_0"/>
          <p:cNvSpPr txBox="1">
            <a:spLocks noGrp="1"/>
          </p:cNvSpPr>
          <p:nvPr>
            <p:ph type="title"/>
          </p:nvPr>
        </p:nvSpPr>
        <p:spPr>
          <a:xfrm>
            <a:off x="677334" y="609600"/>
            <a:ext cx="10371666" cy="707571"/>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Effective Algorithms we considered for model building </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96" name="Google Shape;296;g2e748715e94_0_0"/>
          <p:cNvSpPr txBox="1">
            <a:spLocks noGrp="1"/>
          </p:cNvSpPr>
          <p:nvPr>
            <p:ph idx="1"/>
          </p:nvPr>
        </p:nvSpPr>
        <p:spPr>
          <a:xfrm>
            <a:off x="7861175" y="1750975"/>
            <a:ext cx="3976200" cy="4425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Models which got 100 % accuracies we consider them for model building. </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models we consider are with percentages.</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random forest : 33.3%</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logistic regression : 33.3%</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support vector machine: 33.3%</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297" name="Google Shape;297;g2e748715e94_0_0"/>
          <p:cNvPicPr preferRelativeResize="0"/>
          <p:nvPr/>
        </p:nvPicPr>
        <p:blipFill>
          <a:blip r:embed="rId5">
            <a:alphaModFix/>
          </a:blip>
          <a:stretch>
            <a:fillRect/>
          </a:stretch>
        </p:blipFill>
        <p:spPr>
          <a:xfrm>
            <a:off x="620149" y="1578430"/>
            <a:ext cx="6978079" cy="4695920"/>
          </a:xfrm>
          <a:prstGeom prst="rect">
            <a:avLst/>
          </a:prstGeom>
          <a:noFill/>
          <a:ln>
            <a:noFill/>
          </a:ln>
        </p:spPr>
      </p:pic>
      <p:pic>
        <p:nvPicPr>
          <p:cNvPr id="2" name="Recorded Sound">
            <a:hlinkClick r:id="" action="ppaction://media"/>
            <a:extLst>
              <a:ext uri="{FF2B5EF4-FFF2-40B4-BE49-F238E27FC236}">
                <a16:creationId xmlns:a16="http://schemas.microsoft.com/office/drawing/2014/main" id="{3BA5CD8E-DD75-4D0F-BFEC-34AC50BDC4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376325"/>
            <a:ext cx="315686" cy="315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e6d039dc45_0_39"/>
          <p:cNvSpPr txBox="1">
            <a:spLocks noGrp="1"/>
          </p:cNvSpPr>
          <p:nvPr>
            <p:ph type="title"/>
          </p:nvPr>
        </p:nvSpPr>
        <p:spPr>
          <a:xfrm>
            <a:off x="457200" y="668050"/>
            <a:ext cx="7685100" cy="480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Random forest</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04" name="Google Shape;304;g2e6d039dc45_0_39"/>
          <p:cNvSpPr txBox="1">
            <a:spLocks noGrp="1"/>
          </p:cNvSpPr>
          <p:nvPr>
            <p:ph idx="1"/>
          </p:nvPr>
        </p:nvSpPr>
        <p:spPr>
          <a:xfrm>
            <a:off x="457200" y="1331475"/>
            <a:ext cx="5543700" cy="4845600"/>
          </a:xfrm>
          <a:prstGeom prst="rect">
            <a:avLst/>
          </a:prstGeom>
        </p:spPr>
        <p:txBody>
          <a:bodyPr spcFirstLastPara="1" wrap="square" lIns="91425" tIns="45700" rIns="91425" bIns="45700" anchor="t" anchorCtr="0">
            <a:noAutofit/>
          </a:bodyPr>
          <a:lstStyle/>
          <a:p>
            <a:pPr marL="457200" lvl="0" indent="-339725" algn="l" rtl="0">
              <a:lnSpc>
                <a:spcPct val="70000"/>
              </a:lnSpc>
              <a:spcBef>
                <a:spcPts val="1000"/>
              </a:spcBef>
              <a:spcAft>
                <a:spcPts val="0"/>
              </a:spcAft>
              <a:buSzPts val="1750"/>
              <a:buChar char="❖"/>
            </a:pPr>
            <a:r>
              <a:rPr lang="en-US" b="1" u="sng" dirty="0">
                <a:latin typeface="Calibri" panose="020F0502020204030204" pitchFamily="34" charset="0"/>
                <a:ea typeface="Calibri" panose="020F0502020204030204" pitchFamily="34" charset="0"/>
                <a:cs typeface="Calibri" panose="020F0502020204030204" pitchFamily="34" charset="0"/>
              </a:rPr>
              <a:t>Accuracy:</a:t>
            </a:r>
            <a:r>
              <a:rPr lang="en-US" u="sng"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1.0</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39725" algn="l" rtl="0">
              <a:lnSpc>
                <a:spcPct val="70000"/>
              </a:lnSpc>
              <a:spcBef>
                <a:spcPts val="0"/>
              </a:spcBef>
              <a:spcAft>
                <a:spcPts val="0"/>
              </a:spcAft>
              <a:buSzPts val="1750"/>
              <a:buChar char="❖"/>
            </a:pPr>
            <a:r>
              <a:rPr lang="en-US" b="1" u="sng" dirty="0">
                <a:latin typeface="Calibri" panose="020F0502020204030204" pitchFamily="34" charset="0"/>
                <a:ea typeface="Calibri" panose="020F0502020204030204" pitchFamily="34" charset="0"/>
                <a:cs typeface="Calibri" panose="020F0502020204030204" pitchFamily="34" charset="0"/>
              </a:rPr>
              <a:t>Confusion Matrix:</a:t>
            </a:r>
            <a:endParaRPr b="1" u="sng"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r>
              <a:rPr lang="en-US" dirty="0">
                <a:latin typeface="Calibri" panose="020F0502020204030204" pitchFamily="34" charset="0"/>
                <a:ea typeface="Calibri" panose="020F0502020204030204" pitchFamily="34" charset="0"/>
                <a:cs typeface="Calibri" panose="020F0502020204030204" pitchFamily="34" charset="0"/>
              </a:rPr>
              <a:t> [[50  0]</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r>
              <a:rPr lang="en-US" dirty="0">
                <a:latin typeface="Calibri" panose="020F0502020204030204" pitchFamily="34" charset="0"/>
                <a:ea typeface="Calibri" panose="020F0502020204030204" pitchFamily="34" charset="0"/>
                <a:cs typeface="Calibri" panose="020F0502020204030204" pitchFamily="34" charset="0"/>
              </a:rPr>
              <a:t> [ 0 25]]</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39725" algn="l" rtl="0">
              <a:lnSpc>
                <a:spcPct val="70000"/>
              </a:lnSpc>
              <a:spcBef>
                <a:spcPts val="1000"/>
              </a:spcBef>
              <a:spcAft>
                <a:spcPts val="0"/>
              </a:spcAft>
              <a:buSzPts val="1750"/>
              <a:buChar char="❖"/>
            </a:pPr>
            <a:r>
              <a:rPr lang="en-US" b="1" u="sng" dirty="0">
                <a:latin typeface="Calibri" panose="020F0502020204030204" pitchFamily="34" charset="0"/>
                <a:ea typeface="Calibri" panose="020F0502020204030204" pitchFamily="34" charset="0"/>
                <a:cs typeface="Calibri" panose="020F0502020204030204" pitchFamily="34" charset="0"/>
              </a:rPr>
              <a:t>Classification Report:</a:t>
            </a:r>
            <a:endParaRPr b="1" u="sng"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r>
              <a:rPr lang="en-US" dirty="0">
                <a:latin typeface="Calibri" panose="020F0502020204030204" pitchFamily="34" charset="0"/>
                <a:ea typeface="Calibri" panose="020F0502020204030204" pitchFamily="34" charset="0"/>
                <a:cs typeface="Calibri" panose="020F0502020204030204" pitchFamily="34" charset="0"/>
              </a:rPr>
              <a:t>               precision    recall  f1-score   support</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r>
              <a:rPr lang="en-US" dirty="0">
                <a:latin typeface="Calibri" panose="020F0502020204030204" pitchFamily="34" charset="0"/>
                <a:ea typeface="Calibri" panose="020F0502020204030204" pitchFamily="34" charset="0"/>
                <a:cs typeface="Calibri" panose="020F0502020204030204" pitchFamily="34" charset="0"/>
              </a:rPr>
              <a:t>           0       1.00      1.00      1.00        50</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r>
              <a:rPr lang="en-US" dirty="0">
                <a:latin typeface="Calibri" panose="020F0502020204030204" pitchFamily="34" charset="0"/>
                <a:ea typeface="Calibri" panose="020F0502020204030204" pitchFamily="34" charset="0"/>
                <a:cs typeface="Calibri" panose="020F0502020204030204" pitchFamily="34" charset="0"/>
              </a:rPr>
              <a:t>           1       1.00      1.00      1.00        25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r>
              <a:rPr lang="en-US" dirty="0">
                <a:latin typeface="Calibri" panose="020F0502020204030204" pitchFamily="34" charset="0"/>
                <a:ea typeface="Calibri" panose="020F0502020204030204" pitchFamily="34" charset="0"/>
                <a:cs typeface="Calibri" panose="020F0502020204030204" pitchFamily="34" charset="0"/>
              </a:rPr>
              <a:t>    accuracy                           1.00        75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r>
              <a:rPr lang="en-US" dirty="0">
                <a:latin typeface="Calibri" panose="020F0502020204030204" pitchFamily="34" charset="0"/>
                <a:ea typeface="Calibri" panose="020F0502020204030204" pitchFamily="34" charset="0"/>
                <a:cs typeface="Calibri" panose="020F0502020204030204" pitchFamily="34" charset="0"/>
              </a:rPr>
              <a:t>   macro avg       1.00      1.00      1.00        75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523"/>
              <a:buNone/>
            </a:pPr>
            <a:r>
              <a:rPr lang="en-US" dirty="0">
                <a:latin typeface="Calibri" panose="020F0502020204030204" pitchFamily="34" charset="0"/>
                <a:ea typeface="Calibri" panose="020F0502020204030204" pitchFamily="34" charset="0"/>
                <a:cs typeface="Calibri" panose="020F0502020204030204" pitchFamily="34" charset="0"/>
              </a:rPr>
              <a:t>weighted avg       1.00      1.00      1.00        75</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39725" algn="l" rtl="0">
              <a:lnSpc>
                <a:spcPct val="70000"/>
              </a:lnSpc>
              <a:spcBef>
                <a:spcPts val="1000"/>
              </a:spcBef>
              <a:spcAft>
                <a:spcPts val="0"/>
              </a:spcAft>
              <a:buSzPts val="1750"/>
              <a:buChar char="❖"/>
            </a:pPr>
            <a:r>
              <a:rPr lang="en-US" b="1" u="sng" dirty="0">
                <a:latin typeface="Calibri" panose="020F0502020204030204" pitchFamily="34" charset="0"/>
                <a:ea typeface="Calibri" panose="020F0502020204030204" pitchFamily="34" charset="0"/>
                <a:cs typeface="Calibri" panose="020F0502020204030204" pitchFamily="34" charset="0"/>
              </a:rPr>
              <a:t>Cross-Validation Accuracy:</a:t>
            </a:r>
            <a:r>
              <a:rPr lang="en-US" dirty="0">
                <a:latin typeface="Calibri" panose="020F0502020204030204" pitchFamily="34" charset="0"/>
                <a:ea typeface="Calibri" panose="020F0502020204030204" pitchFamily="34" charset="0"/>
                <a:cs typeface="Calibri" panose="020F0502020204030204" pitchFamily="34" charset="0"/>
              </a:rPr>
              <a:t> 1.00 ± 0.01</a:t>
            </a:r>
            <a:endParaRPr sz="2000" dirty="0">
              <a:latin typeface="Calibri" panose="020F0502020204030204" pitchFamily="34" charset="0"/>
              <a:ea typeface="Calibri" panose="020F0502020204030204" pitchFamily="34" charset="0"/>
              <a:cs typeface="Calibri" panose="020F0502020204030204" pitchFamily="34" charset="0"/>
            </a:endParaRPr>
          </a:p>
        </p:txBody>
      </p:sp>
      <p:pic>
        <p:nvPicPr>
          <p:cNvPr id="305" name="Google Shape;305;g2e6d039dc45_0_39"/>
          <p:cNvPicPr preferRelativeResize="0"/>
          <p:nvPr/>
        </p:nvPicPr>
        <p:blipFill rotWithShape="1">
          <a:blip r:embed="rId5">
            <a:alphaModFix/>
          </a:blip>
          <a:srcRect r="66209" b="-4004"/>
          <a:stretch/>
        </p:blipFill>
        <p:spPr>
          <a:xfrm>
            <a:off x="5843225" y="668050"/>
            <a:ext cx="5720523" cy="5909500"/>
          </a:xfrm>
          <a:prstGeom prst="rect">
            <a:avLst/>
          </a:prstGeom>
          <a:noFill/>
          <a:ln>
            <a:noFill/>
          </a:ln>
        </p:spPr>
      </p:pic>
      <p:pic>
        <p:nvPicPr>
          <p:cNvPr id="2" name="Recorded Sound">
            <a:hlinkClick r:id="" action="ppaction://media"/>
            <a:extLst>
              <a:ext uri="{FF2B5EF4-FFF2-40B4-BE49-F238E27FC236}">
                <a16:creationId xmlns:a16="http://schemas.microsoft.com/office/drawing/2014/main" id="{B9C498B3-1D8E-4650-983D-536DCEF213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58450"/>
            <a:ext cx="464064" cy="464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e6d039dc45_0_46"/>
          <p:cNvSpPr txBox="1">
            <a:spLocks noGrp="1"/>
          </p:cNvSpPr>
          <p:nvPr>
            <p:ph type="title"/>
          </p:nvPr>
        </p:nvSpPr>
        <p:spPr>
          <a:xfrm>
            <a:off x="457200" y="389889"/>
            <a:ext cx="7685100" cy="554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Logistic Regression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12" name="Google Shape;312;g2e6d039dc45_0_46"/>
          <p:cNvSpPr txBox="1">
            <a:spLocks noGrp="1"/>
          </p:cNvSpPr>
          <p:nvPr>
            <p:ph idx="1"/>
          </p:nvPr>
        </p:nvSpPr>
        <p:spPr>
          <a:xfrm>
            <a:off x="457200" y="943989"/>
            <a:ext cx="7685100" cy="5232913"/>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b="1" u="sng" dirty="0">
                <a:latin typeface="Calibri" panose="020F0502020204030204" pitchFamily="34" charset="0"/>
                <a:ea typeface="Calibri" panose="020F0502020204030204" pitchFamily="34" charset="0"/>
                <a:cs typeface="Calibri" panose="020F0502020204030204" pitchFamily="34" charset="0"/>
              </a:rPr>
              <a:t>Accuracy</a:t>
            </a:r>
            <a:r>
              <a:rPr lang="en-US" dirty="0">
                <a:latin typeface="Calibri" panose="020F0502020204030204" pitchFamily="34" charset="0"/>
                <a:ea typeface="Calibri" panose="020F0502020204030204" pitchFamily="34" charset="0"/>
                <a:cs typeface="Calibri" panose="020F0502020204030204" pitchFamily="34" charset="0"/>
              </a:rPr>
              <a:t>: 1.0</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US" b="1" u="sng" dirty="0">
                <a:latin typeface="Calibri" panose="020F0502020204030204" pitchFamily="34" charset="0"/>
                <a:ea typeface="Calibri" panose="020F0502020204030204" pitchFamily="34" charset="0"/>
                <a:cs typeface="Calibri" panose="020F0502020204030204" pitchFamily="34" charset="0"/>
              </a:rPr>
              <a:t>Confusion Matrix</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[[50  0]</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[ 0 25]]</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spcBef>
                <a:spcPts val="1000"/>
              </a:spcBef>
              <a:spcAft>
                <a:spcPts val="0"/>
              </a:spcAft>
              <a:buSzPts val="1800"/>
              <a:buChar char="❖"/>
            </a:pPr>
            <a:r>
              <a:rPr lang="en-US" b="1" u="sng" dirty="0">
                <a:latin typeface="Calibri" panose="020F0502020204030204" pitchFamily="34" charset="0"/>
                <a:ea typeface="Calibri" panose="020F0502020204030204" pitchFamily="34" charset="0"/>
                <a:cs typeface="Calibri" panose="020F0502020204030204" pitchFamily="34" charset="0"/>
              </a:rPr>
              <a:t>Classification Report</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precision    recall  f1-score   support</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0       1.00      1.00      1.00        50</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1       1.00      1.00      1.00        25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accuracy                           1.00        75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macro avg       1.00      1.00      1.00        75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weighted avg       1.00      1.00      1.00        75</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spcBef>
                <a:spcPts val="1000"/>
              </a:spcBef>
              <a:spcAft>
                <a:spcPts val="0"/>
              </a:spcAft>
              <a:buSzPts val="1800"/>
              <a:buChar char="❖"/>
            </a:pPr>
            <a:r>
              <a:rPr lang="en-US" b="1" u="sng" dirty="0">
                <a:latin typeface="Calibri" panose="020F0502020204030204" pitchFamily="34" charset="0"/>
                <a:ea typeface="Calibri" panose="020F0502020204030204" pitchFamily="34" charset="0"/>
                <a:cs typeface="Calibri" panose="020F0502020204030204" pitchFamily="34" charset="0"/>
              </a:rPr>
              <a:t>Cross-Validation Accuracy</a:t>
            </a:r>
            <a:r>
              <a:rPr lang="en-US" dirty="0">
                <a:latin typeface="Calibri" panose="020F0502020204030204" pitchFamily="34" charset="0"/>
                <a:ea typeface="Calibri" panose="020F0502020204030204" pitchFamily="34" charset="0"/>
                <a:cs typeface="Calibri" panose="020F0502020204030204" pitchFamily="34" charset="0"/>
              </a:rPr>
              <a:t>: 1.00 ± 0.01</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13" name="Google Shape;313;g2e6d039dc45_0_46"/>
          <p:cNvPicPr preferRelativeResize="0"/>
          <p:nvPr/>
        </p:nvPicPr>
        <p:blipFill rotWithShape="1">
          <a:blip r:embed="rId5">
            <a:alphaModFix/>
          </a:blip>
          <a:srcRect l="33360" r="33216"/>
          <a:stretch/>
        </p:blipFill>
        <p:spPr>
          <a:xfrm>
            <a:off x="6310825" y="913125"/>
            <a:ext cx="5242251" cy="5263900"/>
          </a:xfrm>
          <a:prstGeom prst="rect">
            <a:avLst/>
          </a:prstGeom>
          <a:noFill/>
          <a:ln>
            <a:noFill/>
          </a:ln>
        </p:spPr>
      </p:pic>
      <p:pic>
        <p:nvPicPr>
          <p:cNvPr id="2" name="Recorded Sound">
            <a:hlinkClick r:id="" action="ppaction://media"/>
            <a:extLst>
              <a:ext uri="{FF2B5EF4-FFF2-40B4-BE49-F238E27FC236}">
                <a16:creationId xmlns:a16="http://schemas.microsoft.com/office/drawing/2014/main" id="{72140B9E-0E0D-4B78-BDF1-7E01DA8FDC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28962" y="303525"/>
            <a:ext cx="377450" cy="377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2e6d039dc45_0_53"/>
          <p:cNvSpPr txBox="1">
            <a:spLocks noGrp="1"/>
          </p:cNvSpPr>
          <p:nvPr>
            <p:ph type="title"/>
          </p:nvPr>
        </p:nvSpPr>
        <p:spPr>
          <a:xfrm>
            <a:off x="457200" y="526811"/>
            <a:ext cx="7685100" cy="554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Support Vector Machine</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20" name="Google Shape;320;g2e6d039dc45_0_53"/>
          <p:cNvSpPr txBox="1">
            <a:spLocks noGrp="1"/>
          </p:cNvSpPr>
          <p:nvPr>
            <p:ph idx="1"/>
          </p:nvPr>
        </p:nvSpPr>
        <p:spPr>
          <a:xfrm>
            <a:off x="457200" y="1404425"/>
            <a:ext cx="7685100" cy="4772400"/>
          </a:xfrm>
          <a:prstGeom prst="rect">
            <a:avLst/>
          </a:prstGeom>
        </p:spPr>
        <p:txBody>
          <a:bodyPr spcFirstLastPara="1" wrap="square" lIns="91425" tIns="45700" rIns="91425" bIns="45700" anchor="t" anchorCtr="0">
            <a:normAutofit fontScale="92500" lnSpcReduction="20000"/>
          </a:bodyPr>
          <a:lstStyle/>
          <a:p>
            <a:pPr marL="457200" lvl="0" indent="-342900" algn="l" rtl="0">
              <a:spcBef>
                <a:spcPts val="1000"/>
              </a:spcBef>
              <a:spcAft>
                <a:spcPts val="0"/>
              </a:spcAft>
              <a:buSzPts val="1800"/>
              <a:buChar char="❖"/>
            </a:pPr>
            <a:r>
              <a:rPr lang="en-US" b="1" u="sng" dirty="0">
                <a:latin typeface="Calibri" panose="020F0502020204030204" pitchFamily="34" charset="0"/>
                <a:ea typeface="Calibri" panose="020F0502020204030204" pitchFamily="34" charset="0"/>
                <a:cs typeface="Calibri" panose="020F0502020204030204" pitchFamily="34" charset="0"/>
              </a:rPr>
              <a:t>Accuracy</a:t>
            </a:r>
            <a:r>
              <a:rPr lang="en-US" dirty="0">
                <a:latin typeface="Calibri" panose="020F0502020204030204" pitchFamily="34" charset="0"/>
                <a:ea typeface="Calibri" panose="020F0502020204030204" pitchFamily="34" charset="0"/>
                <a:cs typeface="Calibri" panose="020F0502020204030204" pitchFamily="34" charset="0"/>
              </a:rPr>
              <a:t>: 1.0</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US" b="1" u="sng" dirty="0">
                <a:latin typeface="Calibri" panose="020F0502020204030204" pitchFamily="34" charset="0"/>
                <a:ea typeface="Calibri" panose="020F0502020204030204" pitchFamily="34" charset="0"/>
                <a:cs typeface="Calibri" panose="020F0502020204030204" pitchFamily="34" charset="0"/>
              </a:rPr>
              <a:t>Confusion Matrix:</a:t>
            </a:r>
            <a:endParaRPr b="1" u="sng"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[[50  0]</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[ 0 25]]</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spcBef>
                <a:spcPts val="1000"/>
              </a:spcBef>
              <a:spcAft>
                <a:spcPts val="0"/>
              </a:spcAft>
              <a:buSzPts val="1800"/>
              <a:buChar char="❖"/>
            </a:pPr>
            <a:r>
              <a:rPr lang="en-US" b="1" u="sng" dirty="0">
                <a:latin typeface="Calibri" panose="020F0502020204030204" pitchFamily="34" charset="0"/>
                <a:ea typeface="Calibri" panose="020F0502020204030204" pitchFamily="34" charset="0"/>
                <a:cs typeface="Calibri" panose="020F0502020204030204" pitchFamily="34" charset="0"/>
              </a:rPr>
              <a:t>Classification Report:</a:t>
            </a:r>
            <a:endParaRPr b="1" u="sng"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precision    recall  f1-score   support</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0       1.00      1.00      1.00        50</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1       1.00      1.00      1.00        25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accuracy                           1.00        75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   macro avg       1.00      1.00      1.00        75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weighted avg       1.00      1.00      1.00        75</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spcBef>
                <a:spcPts val="1000"/>
              </a:spcBef>
              <a:spcAft>
                <a:spcPts val="0"/>
              </a:spcAft>
              <a:buSzPts val="1800"/>
              <a:buChar char="❖"/>
            </a:pPr>
            <a:r>
              <a:rPr lang="en-US" b="1" u="sng" dirty="0">
                <a:latin typeface="Calibri" panose="020F0502020204030204" pitchFamily="34" charset="0"/>
                <a:ea typeface="Calibri" panose="020F0502020204030204" pitchFamily="34" charset="0"/>
                <a:cs typeface="Calibri" panose="020F0502020204030204" pitchFamily="34" charset="0"/>
              </a:rPr>
              <a:t>Cross-Validation Accuracy</a:t>
            </a:r>
            <a:r>
              <a:rPr lang="en-US" dirty="0">
                <a:latin typeface="Calibri" panose="020F0502020204030204" pitchFamily="34" charset="0"/>
                <a:ea typeface="Calibri" panose="020F0502020204030204" pitchFamily="34" charset="0"/>
                <a:cs typeface="Calibri" panose="020F0502020204030204" pitchFamily="34" charset="0"/>
              </a:rPr>
              <a:t>: 1.00 ± 0.01</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21" name="Google Shape;321;g2e6d039dc45_0_53"/>
          <p:cNvPicPr preferRelativeResize="0"/>
          <p:nvPr/>
        </p:nvPicPr>
        <p:blipFill rotWithShape="1">
          <a:blip r:embed="rId3">
            <a:alphaModFix/>
          </a:blip>
          <a:srcRect l="66784"/>
          <a:stretch/>
        </p:blipFill>
        <p:spPr>
          <a:xfrm>
            <a:off x="5800101" y="576513"/>
            <a:ext cx="5862952" cy="5923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e748715e94_0_7"/>
          <p:cNvSpPr txBox="1">
            <a:spLocks noGrp="1"/>
          </p:cNvSpPr>
          <p:nvPr>
            <p:ph type="title"/>
          </p:nvPr>
        </p:nvSpPr>
        <p:spPr>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Check for over fitting</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28" name="Google Shape;328;g2e748715e94_0_7"/>
          <p:cNvSpPr txBox="1">
            <a:spLocks noGrp="1"/>
          </p:cNvSpPr>
          <p:nvPr>
            <p:ph idx="1"/>
          </p:nvPr>
        </p:nvSpPr>
        <p:spPr>
          <a:xfrm>
            <a:off x="457200" y="4359200"/>
            <a:ext cx="4485600" cy="8574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Training Accuracy: 0.99</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Test Accuracy: 1.00</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29" name="Google Shape;329;g2e748715e94_0_7"/>
          <p:cNvPicPr preferRelativeResize="0"/>
          <p:nvPr/>
        </p:nvPicPr>
        <p:blipFill>
          <a:blip r:embed="rId5">
            <a:alphaModFix/>
          </a:blip>
          <a:stretch>
            <a:fillRect/>
          </a:stretch>
        </p:blipFill>
        <p:spPr>
          <a:xfrm>
            <a:off x="551774" y="2288801"/>
            <a:ext cx="9038539" cy="1994200"/>
          </a:xfrm>
          <a:prstGeom prst="rect">
            <a:avLst/>
          </a:prstGeom>
          <a:noFill/>
          <a:ln>
            <a:noFill/>
          </a:ln>
        </p:spPr>
      </p:pic>
      <p:pic>
        <p:nvPicPr>
          <p:cNvPr id="2" name="Recorded Sound">
            <a:hlinkClick r:id="" action="ppaction://media"/>
            <a:extLst>
              <a:ext uri="{FF2B5EF4-FFF2-40B4-BE49-F238E27FC236}">
                <a16:creationId xmlns:a16="http://schemas.microsoft.com/office/drawing/2014/main" id="{734C1C3F-22EE-4306-9BA9-7FA682DE07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61523" y="304800"/>
            <a:ext cx="420914" cy="420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2e6d039dc45_0_61"/>
          <p:cNvSpPr txBox="1">
            <a:spLocks noGrp="1"/>
          </p:cNvSpPr>
          <p:nvPr>
            <p:ph type="title"/>
          </p:nvPr>
        </p:nvSpPr>
        <p:spPr>
          <a:xfrm>
            <a:off x="457200" y="668050"/>
            <a:ext cx="7685100" cy="754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Feature Importance (Data) </a:t>
            </a:r>
            <a:endParaRPr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36" name="Google Shape;336;g2e6d039dc45_0_61"/>
          <p:cNvGraphicFramePr/>
          <p:nvPr>
            <p:extLst>
              <p:ext uri="{D42A27DB-BD31-4B8C-83A1-F6EECF244321}">
                <p14:modId xmlns:p14="http://schemas.microsoft.com/office/powerpoint/2010/main" val="3922910919"/>
              </p:ext>
            </p:extLst>
          </p:nvPr>
        </p:nvGraphicFramePr>
        <p:xfrm>
          <a:off x="952500" y="1884700"/>
          <a:ext cx="10287000" cy="3200190"/>
        </p:xfrm>
        <a:graphic>
          <a:graphicData uri="http://schemas.openxmlformats.org/drawingml/2006/table">
            <a:tbl>
              <a:tblPr>
                <a:noFill/>
                <a:tableStyleId>{557813A9-EC3E-45CD-8A04-17D219326E79}</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93675">
                <a:tc>
                  <a:txBody>
                    <a:bodyPr/>
                    <a:lstStyle/>
                    <a:p>
                      <a:pPr marL="0" lvl="0" indent="0" algn="l" rtl="0">
                        <a:spcBef>
                          <a:spcPts val="0"/>
                        </a:spcBef>
                        <a:spcAft>
                          <a:spcPts val="0"/>
                        </a:spcAft>
                        <a:buNone/>
                      </a:pP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Random Forest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Logistic Regression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SVM</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0"/>
                  </a:ext>
                </a:extLst>
              </a:tr>
              <a:tr h="439125">
                <a:tc>
                  <a:txBody>
                    <a:bodyPr/>
                    <a:lstStyle/>
                    <a:p>
                      <a:pPr marL="0" lvl="0" indent="0" algn="l" rtl="0">
                        <a:spcBef>
                          <a:spcPts val="0"/>
                        </a:spcBef>
                        <a:spcAft>
                          <a:spcPts val="0"/>
                        </a:spcAft>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industrial_risk</a:t>
                      </a:r>
                      <a:endParaRPr sz="1800">
                        <a:solidFill>
                          <a:schemeClr val="lt1"/>
                        </a:solidFill>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0.017673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0.462343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0.927254</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1"/>
                  </a:ext>
                </a:extLst>
              </a:tr>
              <a:tr h="439125">
                <a:tc>
                  <a:txBody>
                    <a:bodyPr/>
                    <a:lstStyle/>
                    <a:p>
                      <a:pPr marL="0" lvl="0" indent="0" algn="l" rtl="0">
                        <a:spcBef>
                          <a:spcPts val="0"/>
                        </a:spcBef>
                        <a:spcAft>
                          <a:spcPts val="0"/>
                        </a:spcAft>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management_risk</a:t>
                      </a:r>
                      <a:endParaRPr sz="1800">
                        <a:solidFill>
                          <a:schemeClr val="lt1"/>
                        </a:solidFill>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0.028724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0.834791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0.822815</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2"/>
                  </a:ext>
                </a:extLst>
              </a:tr>
              <a:tr h="393675">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financial_flexibility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0.192287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-2.159445</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-2.430869</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3"/>
                  </a:ext>
                </a:extLst>
              </a:tr>
              <a:tr h="393675">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credibility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rPr>
                        <a:t>0.236721  </a:t>
                      </a:r>
                      <a:endParaRPr sz="1800" dirty="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-2.308794</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-1.712487</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4"/>
                  </a:ext>
                </a:extLst>
              </a:tr>
              <a:tr h="393675">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competitiveness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0.501340</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-3.665228</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-4.697089</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5"/>
                  </a:ext>
                </a:extLst>
              </a:tr>
              <a:tr h="393675">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operating_risk </a:t>
                      </a:r>
                      <a:endParaRPr sz="1800">
                        <a:solidFill>
                          <a:schemeClr val="lt1"/>
                        </a:solidFill>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rPr>
                        <a:t>0.023255  </a:t>
                      </a:r>
                      <a:endParaRPr sz="1800" dirty="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panose="020F0502020204030204" pitchFamily="34" charset="0"/>
                          <a:ea typeface="Calibri" panose="020F0502020204030204" pitchFamily="34" charset="0"/>
                          <a:cs typeface="Calibri" panose="020F0502020204030204" pitchFamily="34" charset="0"/>
                        </a:rPr>
                        <a:t>0.430639 </a:t>
                      </a:r>
                      <a:endParaRPr sz="180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rPr>
                        <a:t>0.305326</a:t>
                      </a:r>
                      <a:endParaRPr sz="1800" dirty="0">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tc>
                <a:extLst>
                  <a:ext uri="{0D108BD9-81ED-4DB2-BD59-A6C34878D82A}">
                    <a16:rowId xmlns:a16="http://schemas.microsoft.com/office/drawing/2014/main" val="10006"/>
                  </a:ext>
                </a:extLst>
              </a:tr>
            </a:tbl>
          </a:graphicData>
        </a:graphic>
      </p:graphicFrame>
      <p:pic>
        <p:nvPicPr>
          <p:cNvPr id="337" name="Google Shape;337;g2e6d039dc45_0_61"/>
          <p:cNvPicPr preferRelativeResize="0"/>
          <p:nvPr/>
        </p:nvPicPr>
        <p:blipFill>
          <a:blip r:embed="rId5">
            <a:alphaModFix/>
          </a:blip>
          <a:stretch>
            <a:fillRect/>
          </a:stretch>
        </p:blipFill>
        <p:spPr>
          <a:xfrm>
            <a:off x="952500" y="5294725"/>
            <a:ext cx="6872176" cy="754500"/>
          </a:xfrm>
          <a:prstGeom prst="rect">
            <a:avLst/>
          </a:prstGeom>
          <a:noFill/>
          <a:ln>
            <a:noFill/>
          </a:ln>
        </p:spPr>
      </p:pic>
      <p:pic>
        <p:nvPicPr>
          <p:cNvPr id="2" name="Recorded Sound">
            <a:hlinkClick r:id="" action="ppaction://media"/>
            <a:extLst>
              <a:ext uri="{FF2B5EF4-FFF2-40B4-BE49-F238E27FC236}">
                <a16:creationId xmlns:a16="http://schemas.microsoft.com/office/drawing/2014/main" id="{EFEBCF11-E7D7-4B80-B6BC-4A29FE9314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34700" y="435700"/>
            <a:ext cx="362586" cy="3625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Google Shape;146;p1"/>
          <p:cNvSpPr txBox="1">
            <a:spLocks/>
          </p:cNvSpPr>
          <p:nvPr/>
        </p:nvSpPr>
        <p:spPr>
          <a:xfrm>
            <a:off x="6189809" y="1749323"/>
            <a:ext cx="3607632" cy="2946400"/>
          </a:xfrm>
          <a:prstGeom prst="rect">
            <a:avLst/>
          </a:prstGeom>
          <a:noFill/>
          <a:ln>
            <a:noFill/>
          </a:ln>
        </p:spPr>
        <p:txBody>
          <a:bodyPr spcFirstLastPara="1" wrap="square" lIns="91425" tIns="45700" rIns="91425" bIns="45700" anchor="t" anchorCtr="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spcBef>
                <a:spcPts val="0"/>
              </a:spcBef>
              <a:buClr>
                <a:schemeClr val="lt1"/>
              </a:buClr>
              <a:buSzPct val="100000"/>
              <a:buFont typeface="Wingdings 3" charset="2"/>
              <a:buNone/>
            </a:pPr>
            <a:r>
              <a:rPr lang="en-US" sz="2400" b="1" u="sng">
                <a:latin typeface="Calibri" panose="020F0502020204030204" pitchFamily="34" charset="0"/>
                <a:ea typeface="Calibri" panose="020F0502020204030204" pitchFamily="34" charset="0"/>
                <a:cs typeface="Calibri" panose="020F0502020204030204" pitchFamily="34" charset="0"/>
              </a:rPr>
              <a:t>Group-3</a:t>
            </a:r>
          </a:p>
          <a:p>
            <a:pPr marL="0" indent="0">
              <a:lnSpc>
                <a:spcPct val="90000"/>
              </a:lnSpc>
              <a:spcBef>
                <a:spcPts val="0"/>
              </a:spcBef>
              <a:buClr>
                <a:schemeClr val="lt1"/>
              </a:buClr>
              <a:buSzPct val="100000"/>
              <a:buFont typeface="Wingdings 3" charset="2"/>
              <a:buNone/>
            </a:pPr>
            <a:endParaRPr lang="en-US" sz="2400">
              <a:latin typeface="Calibri" panose="020F0502020204030204" pitchFamily="34" charset="0"/>
              <a:ea typeface="Calibri" panose="020F0502020204030204" pitchFamily="34" charset="0"/>
              <a:cs typeface="Calibri" panose="020F0502020204030204" pitchFamily="34" charset="0"/>
            </a:endParaRPr>
          </a:p>
          <a:p>
            <a:pPr indent="-365760">
              <a:lnSpc>
                <a:spcPct val="90000"/>
              </a:lnSpc>
              <a:buClr>
                <a:schemeClr val="lt1"/>
              </a:buClr>
              <a:buSzPct val="100000"/>
              <a:buFont typeface="Arial"/>
              <a:buChar char="•"/>
            </a:pPr>
            <a:r>
              <a:rPr lang="en-US" sz="2400" b="1">
                <a:latin typeface="Calibri" panose="020F0502020204030204" pitchFamily="34" charset="0"/>
                <a:ea typeface="Calibri" panose="020F0502020204030204" pitchFamily="34" charset="0"/>
                <a:cs typeface="Calibri" panose="020F0502020204030204" pitchFamily="34" charset="0"/>
              </a:rPr>
              <a:t>Ganesh</a:t>
            </a:r>
          </a:p>
          <a:p>
            <a:pPr indent="-365760">
              <a:lnSpc>
                <a:spcPct val="90000"/>
              </a:lnSpc>
              <a:buClr>
                <a:schemeClr val="lt1"/>
              </a:buClr>
              <a:buSzPct val="100000"/>
              <a:buFont typeface="Arial"/>
              <a:buChar char="•"/>
            </a:pPr>
            <a:r>
              <a:rPr lang="en-US" sz="2400" b="1">
                <a:latin typeface="Calibri" panose="020F0502020204030204" pitchFamily="34" charset="0"/>
                <a:ea typeface="Calibri" panose="020F0502020204030204" pitchFamily="34" charset="0"/>
                <a:cs typeface="Calibri" panose="020F0502020204030204" pitchFamily="34" charset="0"/>
              </a:rPr>
              <a:t>Naidu</a:t>
            </a:r>
            <a:endParaRPr lang="en-US" sz="2400">
              <a:latin typeface="Calibri" panose="020F0502020204030204" pitchFamily="34" charset="0"/>
              <a:ea typeface="Calibri" panose="020F0502020204030204" pitchFamily="34" charset="0"/>
              <a:cs typeface="Calibri" panose="020F0502020204030204" pitchFamily="34" charset="0"/>
            </a:endParaRPr>
          </a:p>
          <a:p>
            <a:pPr indent="-365760">
              <a:lnSpc>
                <a:spcPct val="90000"/>
              </a:lnSpc>
              <a:buClr>
                <a:schemeClr val="lt1"/>
              </a:buClr>
              <a:buSzPct val="100000"/>
              <a:buFont typeface="Arial"/>
              <a:buChar char="•"/>
            </a:pPr>
            <a:r>
              <a:rPr lang="en-US" sz="2400" b="1">
                <a:latin typeface="Calibri" panose="020F0502020204030204" pitchFamily="34" charset="0"/>
                <a:ea typeface="Calibri" panose="020F0502020204030204" pitchFamily="34" charset="0"/>
                <a:cs typeface="Calibri" panose="020F0502020204030204" pitchFamily="34" charset="0"/>
              </a:rPr>
              <a:t>Amit</a:t>
            </a:r>
            <a:endParaRPr lang="en-US" sz="2400">
              <a:latin typeface="Calibri" panose="020F0502020204030204" pitchFamily="34" charset="0"/>
              <a:ea typeface="Calibri" panose="020F0502020204030204" pitchFamily="34" charset="0"/>
              <a:cs typeface="Calibri" panose="020F0502020204030204" pitchFamily="34" charset="0"/>
            </a:endParaRPr>
          </a:p>
          <a:p>
            <a:pPr indent="-365760">
              <a:lnSpc>
                <a:spcPct val="90000"/>
              </a:lnSpc>
              <a:buClr>
                <a:schemeClr val="lt1"/>
              </a:buClr>
              <a:buSzPct val="100000"/>
              <a:buFont typeface="Arial"/>
              <a:buChar char="•"/>
            </a:pPr>
            <a:r>
              <a:rPr lang="en-US" sz="2400" b="1">
                <a:latin typeface="Calibri" panose="020F0502020204030204" pitchFamily="34" charset="0"/>
                <a:ea typeface="Calibri" panose="020F0502020204030204" pitchFamily="34" charset="0"/>
                <a:cs typeface="Calibri" panose="020F0502020204030204" pitchFamily="34" charset="0"/>
              </a:rPr>
              <a:t>Arati</a:t>
            </a:r>
          </a:p>
          <a:p>
            <a:pPr indent="-365760">
              <a:lnSpc>
                <a:spcPct val="90000"/>
              </a:lnSpc>
              <a:buClr>
                <a:schemeClr val="lt1"/>
              </a:buClr>
              <a:buSzPct val="100000"/>
              <a:buFont typeface="Arial"/>
              <a:buChar char="•"/>
            </a:pPr>
            <a:r>
              <a:rPr lang="en-US" sz="2400">
                <a:latin typeface="Calibri" panose="020F0502020204030204" pitchFamily="34" charset="0"/>
                <a:ea typeface="Calibri" panose="020F0502020204030204" pitchFamily="34" charset="0"/>
                <a:cs typeface="Calibri" panose="020F0502020204030204" pitchFamily="34" charset="0"/>
              </a:rPr>
              <a:t>Radha</a:t>
            </a:r>
          </a:p>
          <a:p>
            <a:pPr indent="-365760">
              <a:lnSpc>
                <a:spcPct val="90000"/>
              </a:lnSpc>
              <a:buClr>
                <a:schemeClr val="lt1"/>
              </a:buClr>
              <a:buSzPct val="100000"/>
              <a:buFont typeface="Arial"/>
              <a:buChar char="•"/>
            </a:pPr>
            <a:r>
              <a:rPr lang="en-US" sz="2400">
                <a:latin typeface="Calibri" panose="020F0502020204030204" pitchFamily="34" charset="0"/>
                <a:ea typeface="Calibri" panose="020F0502020204030204" pitchFamily="34" charset="0"/>
                <a:cs typeface="Calibri" panose="020F0502020204030204" pitchFamily="34" charset="0"/>
              </a:rPr>
              <a:t>Nandyala</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6FF597A-2A9B-9092-DED9-D75CA6342EC5}"/>
              </a:ext>
            </a:extLst>
          </p:cNvPr>
          <p:cNvSpPr txBox="1"/>
          <p:nvPr/>
        </p:nvSpPr>
        <p:spPr>
          <a:xfrm>
            <a:off x="1848867" y="211393"/>
            <a:ext cx="6597446" cy="769441"/>
          </a:xfrm>
          <a:prstGeom prst="rect">
            <a:avLst/>
          </a:prstGeom>
          <a:noFill/>
        </p:spPr>
        <p:txBody>
          <a:bodyPr wrap="square" rtlCol="0">
            <a:spAutoFit/>
          </a:bodyPr>
          <a:lstStyle/>
          <a:p>
            <a:r>
              <a:rPr lang="en-IN" sz="4400"/>
              <a:t>Mentors &amp; team details </a:t>
            </a:r>
          </a:p>
        </p:txBody>
      </p:sp>
      <p:sp>
        <p:nvSpPr>
          <p:cNvPr id="3" name="TextBox 2">
            <a:extLst>
              <a:ext uri="{FF2B5EF4-FFF2-40B4-BE49-F238E27FC236}">
                <a16:creationId xmlns:a16="http://schemas.microsoft.com/office/drawing/2014/main" id="{160D5EC2-090E-E198-89A1-C7596BE75D63}"/>
              </a:ext>
            </a:extLst>
          </p:cNvPr>
          <p:cNvSpPr txBox="1"/>
          <p:nvPr/>
        </p:nvSpPr>
        <p:spPr>
          <a:xfrm>
            <a:off x="1582993" y="1912374"/>
            <a:ext cx="2615382" cy="830997"/>
          </a:xfrm>
          <a:prstGeom prst="rect">
            <a:avLst/>
          </a:prstGeom>
          <a:noFill/>
        </p:spPr>
        <p:txBody>
          <a:bodyPr wrap="square" rtlCol="0">
            <a:spAutoFit/>
          </a:bodyPr>
          <a:lstStyle/>
          <a:p>
            <a:pPr marL="285750" indent="-285750">
              <a:buFont typeface="Wingdings" panose="05000000000000000000" pitchFamily="2" charset="2"/>
              <a:buChar char="§"/>
            </a:pPr>
            <a:r>
              <a:rPr lang="en-IN" sz="2400"/>
              <a:t>Kartheek</a:t>
            </a:r>
          </a:p>
          <a:p>
            <a:pPr marL="285750" indent="-285750">
              <a:buFont typeface="Wingdings" panose="05000000000000000000" pitchFamily="2" charset="2"/>
              <a:buChar char="§"/>
            </a:pPr>
            <a:r>
              <a:rPr lang="en-IN" sz="2400"/>
              <a:t>B. pallavi</a:t>
            </a:r>
          </a:p>
        </p:txBody>
      </p:sp>
      <p:pic>
        <p:nvPicPr>
          <p:cNvPr id="4" name="Recorded Sound">
            <a:hlinkClick r:id="" action="ppaction://media"/>
            <a:extLst>
              <a:ext uri="{FF2B5EF4-FFF2-40B4-BE49-F238E27FC236}">
                <a16:creationId xmlns:a16="http://schemas.microsoft.com/office/drawing/2014/main" id="{DAE669BF-2DE2-4D17-9BC8-FBA5182052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42172" y="436456"/>
            <a:ext cx="384721" cy="384721"/>
          </a:xfrm>
          <a:prstGeom prst="rect">
            <a:avLst/>
          </a:prstGeom>
        </p:spPr>
      </p:pic>
    </p:spTree>
    <p:extLst>
      <p:ext uri="{BB962C8B-B14F-4D97-AF65-F5344CB8AC3E}">
        <p14:creationId xmlns:p14="http://schemas.microsoft.com/office/powerpoint/2010/main" val="286161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e6d039dc45_0_78"/>
          <p:cNvSpPr txBox="1">
            <a:spLocks noGrp="1"/>
          </p:cNvSpPr>
          <p:nvPr>
            <p:ph type="title"/>
          </p:nvPr>
        </p:nvSpPr>
        <p:spPr>
          <a:xfrm>
            <a:off x="457200" y="668050"/>
            <a:ext cx="7685100" cy="6453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Feature importance Visualization</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44" name="Google Shape;344;g2e6d039dc45_0_78"/>
          <p:cNvPicPr preferRelativeResize="0"/>
          <p:nvPr/>
        </p:nvPicPr>
        <p:blipFill>
          <a:blip r:embed="rId3">
            <a:alphaModFix/>
          </a:blip>
          <a:stretch>
            <a:fillRect/>
          </a:stretch>
        </p:blipFill>
        <p:spPr>
          <a:xfrm>
            <a:off x="1676400" y="1477450"/>
            <a:ext cx="8843125" cy="5075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2e6d039dc45_0_85"/>
          <p:cNvSpPr txBox="1">
            <a:spLocks noGrp="1"/>
          </p:cNvSpPr>
          <p:nvPr>
            <p:ph type="title"/>
          </p:nvPr>
        </p:nvSpPr>
        <p:spPr>
          <a:xfrm>
            <a:off x="457200" y="164150"/>
            <a:ext cx="7685100" cy="59785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Inferences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51" name="Google Shape;351;g2e6d039dc45_0_85"/>
          <p:cNvSpPr txBox="1">
            <a:spLocks noGrp="1"/>
          </p:cNvSpPr>
          <p:nvPr>
            <p:ph idx="1"/>
          </p:nvPr>
        </p:nvSpPr>
        <p:spPr>
          <a:xfrm>
            <a:off x="457200" y="348343"/>
            <a:ext cx="10596000" cy="5621879"/>
          </a:xfrm>
          <a:prstGeom prst="rect">
            <a:avLst/>
          </a:prstGeom>
        </p:spPr>
        <p:txBody>
          <a:bodyPr spcFirstLastPara="1" wrap="square" lIns="91425" tIns="45700" rIns="91425" bIns="45700" anchor="t" anchorCtr="0">
            <a:noAutofit/>
          </a:bodyPr>
          <a:lstStyle/>
          <a:p>
            <a:pPr marL="0" lvl="0" indent="0" algn="l" rtl="0">
              <a:lnSpc>
                <a:spcPct val="70000"/>
              </a:lnSpc>
              <a:spcBef>
                <a:spcPts val="1000"/>
              </a:spcBef>
              <a:spcAft>
                <a:spcPts val="0"/>
              </a:spcAft>
              <a:buSzPts val="275"/>
              <a:buNone/>
            </a:pPr>
            <a:endParaRPr sz="1700" dirty="0"/>
          </a:p>
          <a:p>
            <a:pPr marL="457200" lvl="0" indent="-355600" algn="l" rtl="0">
              <a:lnSpc>
                <a:spcPct val="70000"/>
              </a:lnSpc>
              <a:spcBef>
                <a:spcPts val="1000"/>
              </a:spcBef>
              <a:spcAft>
                <a:spcPts val="0"/>
              </a:spcAft>
              <a:buSzPts val="2000"/>
              <a:buChar char="●"/>
            </a:pPr>
            <a:r>
              <a:rPr lang="en-US" b="1" u="sng" dirty="0">
                <a:latin typeface="Calibri" panose="020F0502020204030204" pitchFamily="34" charset="0"/>
                <a:ea typeface="Calibri" panose="020F0502020204030204" pitchFamily="34" charset="0"/>
                <a:cs typeface="Calibri" panose="020F0502020204030204" pitchFamily="34" charset="0"/>
              </a:rPr>
              <a:t>Industrial Risk:</a:t>
            </a:r>
          </a:p>
          <a:p>
            <a:pPr marL="457200" lvl="0" indent="-355600" algn="l" rtl="0">
              <a:lnSpc>
                <a:spcPct val="70000"/>
              </a:lnSpc>
              <a:spcBef>
                <a:spcPts val="1000"/>
              </a:spcBef>
              <a:spcAft>
                <a:spcPts val="0"/>
              </a:spcAft>
              <a:buSzPts val="2000"/>
              <a:buChar char="●"/>
            </a:pPr>
            <a:endParaRPr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Random Forest: Has very low importance with [0.018].</a:t>
            </a:r>
            <a:endParaRPr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Logistic Regression with [0.462] and SVM with [0.927]: Positive importance, moderately high.</a:t>
            </a:r>
          </a:p>
          <a:p>
            <a:pPr marL="558800" lvl="1" indent="0" algn="l" rtl="0">
              <a:lnSpc>
                <a:spcPct val="70000"/>
              </a:lnSpc>
              <a:spcBef>
                <a:spcPts val="0"/>
              </a:spcBef>
              <a:spcAft>
                <a:spcPts val="0"/>
              </a:spcAft>
              <a:buSzPts val="2000"/>
              <a:buNone/>
            </a:pPr>
            <a:endParaRPr sz="2100" dirty="0">
              <a:latin typeface="Calibri" panose="020F0502020204030204" pitchFamily="34" charset="0"/>
              <a:ea typeface="Calibri" panose="020F0502020204030204" pitchFamily="34" charset="0"/>
              <a:cs typeface="Calibri" panose="020F0502020204030204" pitchFamily="34" charset="0"/>
            </a:endParaRPr>
          </a:p>
          <a:p>
            <a:pPr marL="457200" lvl="0" indent="-355600" algn="l" rtl="0">
              <a:lnSpc>
                <a:spcPct val="70000"/>
              </a:lnSpc>
              <a:spcBef>
                <a:spcPts val="0"/>
              </a:spcBef>
              <a:spcAft>
                <a:spcPts val="0"/>
              </a:spcAft>
              <a:buSzPts val="2000"/>
              <a:buChar char="●"/>
            </a:pPr>
            <a:r>
              <a:rPr lang="en-US" b="1" u="sng" dirty="0">
                <a:latin typeface="Calibri" panose="020F0502020204030204" pitchFamily="34" charset="0"/>
                <a:ea typeface="Calibri" panose="020F0502020204030204" pitchFamily="34" charset="0"/>
                <a:cs typeface="Calibri" panose="020F0502020204030204" pitchFamily="34" charset="0"/>
              </a:rPr>
              <a:t>Management Risk:</a:t>
            </a:r>
          </a:p>
          <a:p>
            <a:pPr marL="101600" lvl="0" indent="0" algn="l" rtl="0">
              <a:lnSpc>
                <a:spcPct val="70000"/>
              </a:lnSpc>
              <a:spcBef>
                <a:spcPts val="0"/>
              </a:spcBef>
              <a:spcAft>
                <a:spcPts val="0"/>
              </a:spcAft>
              <a:buSzPts val="2000"/>
              <a:buNone/>
            </a:pPr>
            <a:endParaRPr b="1" u="sng"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Random Forest: Low importance [0.029].</a:t>
            </a:r>
            <a:endParaRPr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Logistic Regression and SVM: Highest positive importance among all features [0.825].</a:t>
            </a:r>
          </a:p>
          <a:p>
            <a:pPr marL="558800" lvl="1" indent="0" algn="l" rtl="0">
              <a:lnSpc>
                <a:spcPct val="70000"/>
              </a:lnSpc>
              <a:spcBef>
                <a:spcPts val="0"/>
              </a:spcBef>
              <a:spcAft>
                <a:spcPts val="0"/>
              </a:spcAft>
              <a:buSzPts val="2000"/>
              <a:buNone/>
            </a:pP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55600" algn="l" rtl="0">
              <a:lnSpc>
                <a:spcPct val="70000"/>
              </a:lnSpc>
              <a:spcBef>
                <a:spcPts val="0"/>
              </a:spcBef>
              <a:spcAft>
                <a:spcPts val="0"/>
              </a:spcAft>
              <a:buSzPts val="2000"/>
              <a:buChar char="●"/>
            </a:pPr>
            <a:r>
              <a:rPr lang="en-US" b="1" u="sng" dirty="0">
                <a:latin typeface="Calibri" panose="020F0502020204030204" pitchFamily="34" charset="0"/>
                <a:ea typeface="Calibri" panose="020F0502020204030204" pitchFamily="34" charset="0"/>
                <a:cs typeface="Calibri" panose="020F0502020204030204" pitchFamily="34" charset="0"/>
              </a:rPr>
              <a:t>Financial Flexibility:</a:t>
            </a:r>
          </a:p>
          <a:p>
            <a:pPr marL="101600" lvl="0" indent="0" algn="l" rtl="0">
              <a:lnSpc>
                <a:spcPct val="70000"/>
              </a:lnSpc>
              <a:spcBef>
                <a:spcPts val="0"/>
              </a:spcBef>
              <a:spcAft>
                <a:spcPts val="0"/>
              </a:spcAft>
              <a:buSzPts val="2000"/>
              <a:buNone/>
            </a:pPr>
            <a:endParaRPr b="1" u="sng"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Random Forest: Moderate importance with [0.192].</a:t>
            </a:r>
            <a:endParaRPr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Logistic Regression with [-2.431] and SVM with [-2.159]: Negative importance, indicating it decreases the probability of bankruptcy.</a:t>
            </a:r>
          </a:p>
          <a:p>
            <a:pPr marL="558800" lvl="1" indent="0" algn="l" rtl="0">
              <a:lnSpc>
                <a:spcPct val="70000"/>
              </a:lnSpc>
              <a:spcBef>
                <a:spcPts val="0"/>
              </a:spcBef>
              <a:spcAft>
                <a:spcPts val="0"/>
              </a:spcAft>
              <a:buSzPts val="2000"/>
              <a:buNone/>
            </a:pP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55600" algn="l" rtl="0">
              <a:lnSpc>
                <a:spcPct val="70000"/>
              </a:lnSpc>
              <a:spcBef>
                <a:spcPts val="0"/>
              </a:spcBef>
              <a:spcAft>
                <a:spcPts val="0"/>
              </a:spcAft>
              <a:buSzPts val="2000"/>
              <a:buChar char="●"/>
            </a:pPr>
            <a:r>
              <a:rPr lang="en-US" b="1" u="sng" dirty="0">
                <a:latin typeface="Calibri" panose="020F0502020204030204" pitchFamily="34" charset="0"/>
                <a:ea typeface="Calibri" panose="020F0502020204030204" pitchFamily="34" charset="0"/>
                <a:cs typeface="Calibri" panose="020F0502020204030204" pitchFamily="34" charset="0"/>
              </a:rPr>
              <a:t>Credibility:</a:t>
            </a:r>
          </a:p>
          <a:p>
            <a:pPr marL="101600" lvl="0" indent="0" algn="l" rtl="0">
              <a:lnSpc>
                <a:spcPct val="70000"/>
              </a:lnSpc>
              <a:spcBef>
                <a:spcPts val="0"/>
              </a:spcBef>
              <a:spcAft>
                <a:spcPts val="0"/>
              </a:spcAft>
              <a:buSzPts val="2000"/>
              <a:buNone/>
            </a:pPr>
            <a:endParaRPr b="1" u="sng"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Random Forest with [0.237] : Moderate to high importance .</a:t>
            </a:r>
            <a:endParaRPr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Logistic Regression with [-1.712] and SVM with [-2.309] : Negative importance.</a:t>
            </a:r>
          </a:p>
          <a:p>
            <a:pPr marL="558800" lvl="1" indent="0" algn="l" rtl="0">
              <a:lnSpc>
                <a:spcPct val="70000"/>
              </a:lnSpc>
              <a:spcBef>
                <a:spcPts val="0"/>
              </a:spcBef>
              <a:spcAft>
                <a:spcPts val="0"/>
              </a:spcAft>
              <a:buSzPts val="2000"/>
              <a:buNone/>
            </a:pP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55600" algn="l" rtl="0">
              <a:lnSpc>
                <a:spcPct val="70000"/>
              </a:lnSpc>
              <a:spcBef>
                <a:spcPts val="0"/>
              </a:spcBef>
              <a:spcAft>
                <a:spcPts val="0"/>
              </a:spcAft>
              <a:buSzPts val="2000"/>
              <a:buChar char="●"/>
            </a:pPr>
            <a:r>
              <a:rPr lang="en-US" b="1" u="sng" dirty="0">
                <a:latin typeface="Calibri" panose="020F0502020204030204" pitchFamily="34" charset="0"/>
                <a:ea typeface="Calibri" panose="020F0502020204030204" pitchFamily="34" charset="0"/>
                <a:cs typeface="Calibri" panose="020F0502020204030204" pitchFamily="34" charset="0"/>
              </a:rPr>
              <a:t>Competitiveness:</a:t>
            </a:r>
          </a:p>
          <a:p>
            <a:pPr marL="101600" lvl="0" indent="0" algn="l" rtl="0">
              <a:lnSpc>
                <a:spcPct val="70000"/>
              </a:lnSpc>
              <a:spcBef>
                <a:spcPts val="0"/>
              </a:spcBef>
              <a:spcAft>
                <a:spcPts val="0"/>
              </a:spcAft>
              <a:buSzPts val="2000"/>
              <a:buNone/>
            </a:pPr>
            <a:endParaRPr b="1" u="sng"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Random Forest [0.501] : Highest importance.</a:t>
            </a:r>
            <a:endParaRPr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Logistic Regression with [-3.665] and SVM with [-4.697] : Most negative importance.</a:t>
            </a:r>
          </a:p>
          <a:p>
            <a:pPr marL="558800" lvl="1" indent="0" algn="l" rtl="0">
              <a:lnSpc>
                <a:spcPct val="70000"/>
              </a:lnSpc>
              <a:spcBef>
                <a:spcPts val="0"/>
              </a:spcBef>
              <a:spcAft>
                <a:spcPts val="0"/>
              </a:spcAft>
              <a:buSzPts val="2000"/>
              <a:buNone/>
            </a:pP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55600" algn="l" rtl="0">
              <a:lnSpc>
                <a:spcPct val="70000"/>
              </a:lnSpc>
              <a:spcBef>
                <a:spcPts val="0"/>
              </a:spcBef>
              <a:spcAft>
                <a:spcPts val="0"/>
              </a:spcAft>
              <a:buSzPts val="2000"/>
              <a:buChar char="●"/>
            </a:pPr>
            <a:r>
              <a:rPr lang="en-US" b="1" u="sng" dirty="0">
                <a:latin typeface="Calibri" panose="020F0502020204030204" pitchFamily="34" charset="0"/>
                <a:ea typeface="Calibri" panose="020F0502020204030204" pitchFamily="34" charset="0"/>
                <a:cs typeface="Calibri" panose="020F0502020204030204" pitchFamily="34" charset="0"/>
              </a:rPr>
              <a:t>Operating Risk:</a:t>
            </a:r>
          </a:p>
          <a:p>
            <a:pPr marL="101600" lvl="0" indent="0" algn="l" rtl="0">
              <a:lnSpc>
                <a:spcPct val="70000"/>
              </a:lnSpc>
              <a:spcBef>
                <a:spcPts val="0"/>
              </a:spcBef>
              <a:spcAft>
                <a:spcPts val="0"/>
              </a:spcAft>
              <a:buSzPts val="2000"/>
              <a:buNone/>
            </a:pPr>
            <a:endParaRPr b="1" u="sng"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Random Forest [0.023] : Low importance.</a:t>
            </a:r>
            <a:endParaRPr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Logistic Regression with [0.431] : Positive importance, moderately high.</a:t>
            </a:r>
            <a:endParaRPr dirty="0">
              <a:latin typeface="Calibri" panose="020F0502020204030204" pitchFamily="34" charset="0"/>
              <a:ea typeface="Calibri" panose="020F0502020204030204" pitchFamily="34" charset="0"/>
              <a:cs typeface="Calibri" panose="020F0502020204030204" pitchFamily="34" charset="0"/>
            </a:endParaRPr>
          </a:p>
          <a:p>
            <a:pPr marL="914400" lvl="1" indent="-355600" algn="l" rtl="0">
              <a:lnSpc>
                <a:spcPct val="70000"/>
              </a:lnSpc>
              <a:spcBef>
                <a:spcPts val="0"/>
              </a:spcBef>
              <a:spcAft>
                <a:spcPts val="0"/>
              </a:spcAft>
              <a:buSzPts val="2000"/>
              <a:buChar char="○"/>
            </a:pPr>
            <a:r>
              <a:rPr lang="en-US" dirty="0">
                <a:latin typeface="Calibri" panose="020F0502020204030204" pitchFamily="34" charset="0"/>
                <a:ea typeface="Calibri" panose="020F0502020204030204" pitchFamily="34" charset="0"/>
                <a:cs typeface="Calibri" panose="020F0502020204030204" pitchFamily="34" charset="0"/>
              </a:rPr>
              <a:t>SVM (Linear) with [0.305] : Moderate positive importance.</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e6d039dc45_0_93"/>
          <p:cNvSpPr txBox="1">
            <a:spLocks noGrp="1"/>
          </p:cNvSpPr>
          <p:nvPr>
            <p:ph type="title"/>
          </p:nvPr>
        </p:nvSpPr>
        <p:spPr>
          <a:xfrm>
            <a:off x="457200" y="383025"/>
            <a:ext cx="10887600" cy="770861"/>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Bubble Chart: Feature Importances Comparison Across Models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58" name="Google Shape;358;g2e6d039dc45_0_93"/>
          <p:cNvSpPr txBox="1">
            <a:spLocks noGrp="1"/>
          </p:cNvSpPr>
          <p:nvPr>
            <p:ph idx="1"/>
          </p:nvPr>
        </p:nvSpPr>
        <p:spPr>
          <a:xfrm>
            <a:off x="8043549" y="2096724"/>
            <a:ext cx="4148326" cy="4162561"/>
          </a:xfrm>
          <a:prstGeom prst="rect">
            <a:avLst/>
          </a:prstGeom>
        </p:spPr>
        <p:txBody>
          <a:bodyPr spcFirstLastPara="1" wrap="square" lIns="91425" tIns="45700" rIns="91425" bIns="45700" anchor="t" anchorCtr="0">
            <a:noAutofit/>
          </a:bodyPr>
          <a:lstStyle/>
          <a:p>
            <a:pPr marL="0" lvl="0" indent="0" algn="l" rtl="0">
              <a:lnSpc>
                <a:spcPct val="60000"/>
              </a:lnSpc>
              <a:spcBef>
                <a:spcPts val="1000"/>
              </a:spcBef>
              <a:spcAft>
                <a:spcPts val="0"/>
              </a:spcAft>
              <a:buClr>
                <a:schemeClr val="dk1"/>
              </a:buClr>
              <a:buSzPts val="275"/>
              <a:buFont typeface="Arial"/>
              <a:buNone/>
            </a:pPr>
            <a:r>
              <a:rPr lang="en-US" sz="1900" b="1" u="sng" dirty="0">
                <a:latin typeface="Calibri" panose="020F0502020204030204" pitchFamily="34" charset="0"/>
                <a:ea typeface="Calibri" panose="020F0502020204030204" pitchFamily="34" charset="0"/>
                <a:cs typeface="Calibri" panose="020F0502020204030204" pitchFamily="34" charset="0"/>
              </a:rPr>
              <a:t>Conclusion</a:t>
            </a:r>
            <a:r>
              <a:rPr lang="en-US" sz="1900" dirty="0">
                <a:latin typeface="Calibri" panose="020F0502020204030204" pitchFamily="34" charset="0"/>
                <a:ea typeface="Calibri" panose="020F0502020204030204" pitchFamily="34" charset="0"/>
                <a:cs typeface="Calibri" panose="020F0502020204030204" pitchFamily="34" charset="0"/>
              </a:rPr>
              <a:t>:</a:t>
            </a:r>
          </a:p>
          <a:p>
            <a:pPr marL="0" lvl="0" indent="0" algn="l" rtl="0">
              <a:lnSpc>
                <a:spcPct val="60000"/>
              </a:lnSpc>
              <a:spcBef>
                <a:spcPts val="1000"/>
              </a:spcBef>
              <a:spcAft>
                <a:spcPts val="0"/>
              </a:spcAft>
              <a:buClr>
                <a:schemeClr val="dk1"/>
              </a:buClr>
              <a:buSzPts val="275"/>
              <a:buFont typeface="Arial"/>
              <a:buNone/>
            </a:pPr>
            <a:endParaRPr sz="1900" dirty="0">
              <a:latin typeface="Calibri" panose="020F0502020204030204" pitchFamily="34" charset="0"/>
              <a:ea typeface="Calibri" panose="020F0502020204030204" pitchFamily="34" charset="0"/>
              <a:cs typeface="Calibri" panose="020F0502020204030204" pitchFamily="34" charset="0"/>
            </a:endParaRPr>
          </a:p>
          <a:p>
            <a:pPr marL="457200" lvl="0" indent="-349250" algn="l" rtl="0">
              <a:lnSpc>
                <a:spcPct val="60000"/>
              </a:lnSpc>
              <a:spcBef>
                <a:spcPts val="1000"/>
              </a:spcBef>
              <a:spcAft>
                <a:spcPts val="0"/>
              </a:spcAft>
              <a:buSzPts val="1900"/>
              <a:buChar char="•"/>
            </a:pPr>
            <a:r>
              <a:rPr lang="en-US" sz="1900" dirty="0">
                <a:latin typeface="Calibri" panose="020F0502020204030204" pitchFamily="34" charset="0"/>
                <a:ea typeface="Calibri" panose="020F0502020204030204" pitchFamily="34" charset="0"/>
                <a:cs typeface="Calibri" panose="020F0502020204030204" pitchFamily="34" charset="0"/>
              </a:rPr>
              <a:t>Random Forest emphasizes Competitiveness.</a:t>
            </a:r>
            <a:endParaRPr sz="1900" dirty="0">
              <a:latin typeface="Calibri" panose="020F0502020204030204" pitchFamily="34" charset="0"/>
              <a:ea typeface="Calibri" panose="020F0502020204030204" pitchFamily="34" charset="0"/>
              <a:cs typeface="Calibri" panose="020F0502020204030204" pitchFamily="34" charset="0"/>
            </a:endParaRPr>
          </a:p>
          <a:p>
            <a:pPr marL="457200" lvl="0" indent="0" algn="l" rtl="0">
              <a:lnSpc>
                <a:spcPct val="60000"/>
              </a:lnSpc>
              <a:spcBef>
                <a:spcPts val="1000"/>
              </a:spcBef>
              <a:spcAft>
                <a:spcPts val="0"/>
              </a:spcAft>
              <a:buNone/>
            </a:pPr>
            <a:endParaRPr sz="1900" dirty="0">
              <a:latin typeface="Calibri" panose="020F0502020204030204" pitchFamily="34" charset="0"/>
              <a:ea typeface="Calibri" panose="020F0502020204030204" pitchFamily="34" charset="0"/>
              <a:cs typeface="Calibri" panose="020F0502020204030204" pitchFamily="34" charset="0"/>
            </a:endParaRPr>
          </a:p>
          <a:p>
            <a:pPr marL="457200" lvl="0" indent="-349250" algn="l" rtl="0">
              <a:lnSpc>
                <a:spcPct val="60000"/>
              </a:lnSpc>
              <a:spcBef>
                <a:spcPts val="1000"/>
              </a:spcBef>
              <a:spcAft>
                <a:spcPts val="0"/>
              </a:spcAft>
              <a:buSzPts val="1900"/>
              <a:buChar char="•"/>
            </a:pPr>
            <a:r>
              <a:rPr lang="en-US" sz="1900" dirty="0">
                <a:latin typeface="Calibri" panose="020F0502020204030204" pitchFamily="34" charset="0"/>
                <a:ea typeface="Calibri" panose="020F0502020204030204" pitchFamily="34" charset="0"/>
                <a:cs typeface="Calibri" panose="020F0502020204030204" pitchFamily="34" charset="0"/>
              </a:rPr>
              <a:t>Logistic Regression and SVM emphasize Management Risk.</a:t>
            </a:r>
            <a:endParaRPr sz="1900" dirty="0">
              <a:latin typeface="Calibri" panose="020F0502020204030204" pitchFamily="34" charset="0"/>
              <a:ea typeface="Calibri" panose="020F0502020204030204" pitchFamily="34" charset="0"/>
              <a:cs typeface="Calibri" panose="020F0502020204030204" pitchFamily="34" charset="0"/>
            </a:endParaRPr>
          </a:p>
          <a:p>
            <a:pPr marL="457200" lvl="0" indent="0" algn="l" rtl="0">
              <a:lnSpc>
                <a:spcPct val="60000"/>
              </a:lnSpc>
              <a:spcBef>
                <a:spcPts val="1000"/>
              </a:spcBef>
              <a:spcAft>
                <a:spcPts val="0"/>
              </a:spcAft>
              <a:buNone/>
            </a:pPr>
            <a:endParaRPr sz="1900" dirty="0">
              <a:latin typeface="Calibri" panose="020F0502020204030204" pitchFamily="34" charset="0"/>
              <a:ea typeface="Calibri" panose="020F0502020204030204" pitchFamily="34" charset="0"/>
              <a:cs typeface="Calibri" panose="020F0502020204030204" pitchFamily="34" charset="0"/>
            </a:endParaRPr>
          </a:p>
          <a:p>
            <a:pPr marL="457200" lvl="0" indent="-349250" algn="l" rtl="0">
              <a:lnSpc>
                <a:spcPct val="60000"/>
              </a:lnSpc>
              <a:spcBef>
                <a:spcPts val="1000"/>
              </a:spcBef>
              <a:spcAft>
                <a:spcPts val="0"/>
              </a:spcAft>
              <a:buSzPts val="1900"/>
              <a:buChar char="•"/>
            </a:pPr>
            <a:r>
              <a:rPr lang="en-US" sz="1900" dirty="0">
                <a:latin typeface="Calibri" panose="020F0502020204030204" pitchFamily="34" charset="0"/>
                <a:ea typeface="Calibri" panose="020F0502020204030204" pitchFamily="34" charset="0"/>
                <a:cs typeface="Calibri" panose="020F0502020204030204" pitchFamily="34" charset="0"/>
              </a:rPr>
              <a:t>Features like Financial Flexibility and Credibility show a negative impact on the probability of bankruptcy in Logistic Regression and SVM.</a:t>
            </a:r>
            <a:endParaRPr sz="19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80000"/>
              </a:lnSpc>
              <a:spcBef>
                <a:spcPts val="1000"/>
              </a:spcBef>
              <a:spcAft>
                <a:spcPts val="0"/>
              </a:spcAft>
              <a:buNone/>
            </a:pPr>
            <a:endParaRPr sz="2400" dirty="0"/>
          </a:p>
        </p:txBody>
      </p:sp>
      <p:pic>
        <p:nvPicPr>
          <p:cNvPr id="359" name="Google Shape;359;g2e6d039dc45_0_93"/>
          <p:cNvPicPr preferRelativeResize="0"/>
          <p:nvPr/>
        </p:nvPicPr>
        <p:blipFill>
          <a:blip r:embed="rId3">
            <a:alphaModFix/>
          </a:blip>
          <a:stretch>
            <a:fillRect/>
          </a:stretch>
        </p:blipFill>
        <p:spPr>
          <a:xfrm>
            <a:off x="457200" y="1422825"/>
            <a:ext cx="7586349" cy="5130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e6d039dc45_2_0"/>
          <p:cNvSpPr txBox="1">
            <a:spLocks noGrp="1"/>
          </p:cNvSpPr>
          <p:nvPr>
            <p:ph type="title"/>
          </p:nvPr>
        </p:nvSpPr>
        <p:spPr>
          <a:xfrm>
            <a:off x="724825" y="576850"/>
            <a:ext cx="10281000" cy="60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ROC Curves of Models (Random forest, SVM, </a:t>
            </a:r>
            <a:r>
              <a:rPr lang="en-US" dirty="0" err="1">
                <a:latin typeface="Calibri" panose="020F0502020204030204" pitchFamily="34" charset="0"/>
                <a:ea typeface="Calibri" panose="020F0502020204030204" pitchFamily="34" charset="0"/>
                <a:cs typeface="Calibri" panose="020F0502020204030204" pitchFamily="34" charset="0"/>
              </a:rPr>
              <a:t>Logestic</a:t>
            </a:r>
            <a:r>
              <a:rPr lang="en-US" dirty="0">
                <a:latin typeface="Calibri" panose="020F0502020204030204" pitchFamily="34" charset="0"/>
                <a:ea typeface="Calibri" panose="020F0502020204030204" pitchFamily="34" charset="0"/>
                <a:cs typeface="Calibri" panose="020F0502020204030204" pitchFamily="34" charset="0"/>
              </a:rPr>
              <a:t> regression)</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66" name="Google Shape;366;g2e6d039dc45_2_0"/>
          <p:cNvPicPr preferRelativeResize="0"/>
          <p:nvPr/>
        </p:nvPicPr>
        <p:blipFill>
          <a:blip r:embed="rId5">
            <a:alphaModFix/>
          </a:blip>
          <a:stretch>
            <a:fillRect/>
          </a:stretch>
        </p:blipFill>
        <p:spPr>
          <a:xfrm>
            <a:off x="456000" y="1355375"/>
            <a:ext cx="7780550" cy="4700100"/>
          </a:xfrm>
          <a:prstGeom prst="rect">
            <a:avLst/>
          </a:prstGeom>
          <a:noFill/>
          <a:ln>
            <a:noFill/>
          </a:ln>
        </p:spPr>
      </p:pic>
      <p:sp>
        <p:nvSpPr>
          <p:cNvPr id="367" name="Google Shape;367;g2e6d039dc45_2_0"/>
          <p:cNvSpPr txBox="1"/>
          <p:nvPr/>
        </p:nvSpPr>
        <p:spPr>
          <a:xfrm flipH="1">
            <a:off x="8627299" y="1731000"/>
            <a:ext cx="3379643" cy="3323957"/>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1"/>
              </a:buClr>
              <a:buSzPts val="1700"/>
              <a:buChar char="●"/>
            </a:pPr>
            <a:r>
              <a:rPr lang="en-US" sz="1700" dirty="0">
                <a:solidFill>
                  <a:schemeClr val="lt1"/>
                </a:solidFill>
                <a:latin typeface="Calibri" panose="020F0502020204030204" pitchFamily="34" charset="0"/>
                <a:ea typeface="Calibri" panose="020F0502020204030204" pitchFamily="34" charset="0"/>
                <a:cs typeface="Calibri" panose="020F0502020204030204" pitchFamily="34" charset="0"/>
              </a:rPr>
              <a:t>It is showing straight line because all three modules accuracy is 100% and there are no false positives or false negatives at any threshold, resulting in a perfect ROC curve.</a:t>
            </a:r>
            <a:endParaRPr sz="17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457200" lvl="0" indent="0" algn="l" rtl="0">
              <a:spcBef>
                <a:spcPts val="0"/>
              </a:spcBef>
              <a:spcAft>
                <a:spcPts val="0"/>
              </a:spcAft>
              <a:buNone/>
            </a:pPr>
            <a:endParaRPr sz="17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457200" lvl="0" indent="-336550" algn="l" rtl="0">
              <a:spcBef>
                <a:spcPts val="0"/>
              </a:spcBef>
              <a:spcAft>
                <a:spcPts val="0"/>
              </a:spcAft>
              <a:buClr>
                <a:schemeClr val="lt1"/>
              </a:buClr>
              <a:buSzPts val="1700"/>
              <a:buChar char="●"/>
            </a:pPr>
            <a:r>
              <a:rPr lang="en-US" sz="1700" dirty="0">
                <a:solidFill>
                  <a:schemeClr val="lt1"/>
                </a:solidFill>
                <a:latin typeface="Calibri" panose="020F0502020204030204" pitchFamily="34" charset="0"/>
                <a:ea typeface="Calibri" panose="020F0502020204030204" pitchFamily="34" charset="0"/>
                <a:cs typeface="Calibri" panose="020F0502020204030204" pitchFamily="34" charset="0"/>
              </a:rPr>
              <a:t>If all models have 100% accuracy, the ROC curve will be a diagonal line from (0,0) to (1,1) with an AUC of 1.</a:t>
            </a:r>
            <a:endParaRPr sz="17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Recorded Sound">
            <a:hlinkClick r:id="" action="ppaction://media"/>
            <a:extLst>
              <a:ext uri="{FF2B5EF4-FFF2-40B4-BE49-F238E27FC236}">
                <a16:creationId xmlns:a16="http://schemas.microsoft.com/office/drawing/2014/main" id="{3CF9DB5D-BB66-45D9-8DCD-96F078BC7B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01025" y="662318"/>
            <a:ext cx="431432" cy="431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2e748715e94_0_17"/>
          <p:cNvSpPr txBox="1">
            <a:spLocks noGrp="1"/>
          </p:cNvSpPr>
          <p:nvPr>
            <p:ph type="title"/>
          </p:nvPr>
        </p:nvSpPr>
        <p:spPr>
          <a:xfrm>
            <a:off x="457200" y="218875"/>
            <a:ext cx="7685100" cy="5835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Decision Tree</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74" name="Google Shape;374;g2e748715e94_0_17"/>
          <p:cNvPicPr preferRelativeResize="0"/>
          <p:nvPr/>
        </p:nvPicPr>
        <p:blipFill>
          <a:blip r:embed="rId5">
            <a:alphaModFix/>
          </a:blip>
          <a:stretch>
            <a:fillRect/>
          </a:stretch>
        </p:blipFill>
        <p:spPr>
          <a:xfrm>
            <a:off x="383025" y="966700"/>
            <a:ext cx="7131599" cy="5508274"/>
          </a:xfrm>
          <a:prstGeom prst="rect">
            <a:avLst/>
          </a:prstGeom>
          <a:noFill/>
          <a:ln>
            <a:noFill/>
          </a:ln>
        </p:spPr>
      </p:pic>
      <p:sp>
        <p:nvSpPr>
          <p:cNvPr id="375" name="Google Shape;375;g2e748715e94_0_17"/>
          <p:cNvSpPr txBox="1"/>
          <p:nvPr/>
        </p:nvSpPr>
        <p:spPr>
          <a:xfrm flipH="1">
            <a:off x="7413171" y="218875"/>
            <a:ext cx="4582886" cy="609394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Credibility is the first criterion for splitting the data.</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914400" lvl="1"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If credibility is less than or equal to 0.25:</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1371600" lvl="2"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Then, competitiveness is checked.</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1828800" lvl="3"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If competitiveness is less than or equal to 0.75, the majority of samples are classified as Bankrupt.</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1828800" lvl="3"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Otherwise, a small number of samples are classified as Not Bankrupt.</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914400" lvl="1"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If credibility is greater than 0.25:</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1371600" lvl="2"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Then, competitiveness is checked.</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1828800" lvl="3"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If competitiveness is less than or equal to 0.25, the majority of samples are classified as Bankrupt.</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1828800" lvl="3"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Otherwise, the majority of samples are classified as Not Bankrupt.</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a:p>
            <a:pPr marL="457200" lvl="0" indent="-317500" algn="l" rtl="0">
              <a:spcBef>
                <a:spcPts val="0"/>
              </a:spcBef>
              <a:spcAft>
                <a:spcPts val="0"/>
              </a:spcAft>
              <a:buClr>
                <a:schemeClr val="lt1"/>
              </a:buClr>
              <a:buSzPts val="1400"/>
              <a:buChar char="●"/>
            </a:pPr>
            <a:r>
              <a:rPr lang="en-US" sz="1600" dirty="0">
                <a:solidFill>
                  <a:schemeClr val="lt1"/>
                </a:solidFill>
                <a:latin typeface="Calibri" panose="020F0502020204030204" pitchFamily="34" charset="0"/>
                <a:ea typeface="Calibri" panose="020F0502020204030204" pitchFamily="34" charset="0"/>
                <a:cs typeface="Calibri" panose="020F0502020204030204" pitchFamily="34" charset="0"/>
              </a:rPr>
              <a:t>This decision tree effectively classifies the samples into Bankrupt and Not Bankrupt categories based on the values of credibility and competitiveness</a:t>
            </a: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Recorded Sound">
            <a:hlinkClick r:id="" action="ppaction://media"/>
            <a:extLst>
              <a:ext uri="{FF2B5EF4-FFF2-40B4-BE49-F238E27FC236}">
                <a16:creationId xmlns:a16="http://schemas.microsoft.com/office/drawing/2014/main" id="{04D0CDE0-8B0A-4675-B777-346B4C088C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09824" y="27303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8a5c3b2dd_0_21"/>
          <p:cNvSpPr txBox="1">
            <a:spLocks noGrp="1"/>
          </p:cNvSpPr>
          <p:nvPr>
            <p:ph type="title"/>
          </p:nvPr>
        </p:nvSpPr>
        <p:spPr>
          <a:xfrm>
            <a:off x="563550" y="210850"/>
            <a:ext cx="7685100" cy="696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Execution of app file</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92" name="Google Shape;392;g2e8a5c3b2dd_0_21"/>
          <p:cNvSpPr txBox="1"/>
          <p:nvPr/>
        </p:nvSpPr>
        <p:spPr>
          <a:xfrm>
            <a:off x="747750" y="5029200"/>
            <a:ext cx="8749200" cy="18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u="sng" dirty="0">
                <a:solidFill>
                  <a:schemeClr val="lt1"/>
                </a:solidFill>
                <a:latin typeface="Gill Sans"/>
                <a:ea typeface="Gill Sans"/>
                <a:cs typeface="Gill Sans"/>
                <a:sym typeface="Gill Sans"/>
              </a:rPr>
              <a:t>Steps for execution</a:t>
            </a:r>
            <a:endParaRPr sz="2000" dirty="0">
              <a:solidFill>
                <a:schemeClr val="lt1"/>
              </a:solidFill>
              <a:latin typeface="Gill Sans"/>
              <a:ea typeface="Gill Sans"/>
              <a:cs typeface="Gill Sans"/>
              <a:sym typeface="Gill Sans"/>
            </a:endParaRPr>
          </a:p>
          <a:p>
            <a:pPr marL="457200" lvl="0" indent="-355600" algn="l" rtl="0">
              <a:spcBef>
                <a:spcPts val="0"/>
              </a:spcBef>
              <a:spcAft>
                <a:spcPts val="0"/>
              </a:spcAft>
              <a:buClr>
                <a:schemeClr val="lt1"/>
              </a:buClr>
              <a:buSzPts val="2000"/>
              <a:buFont typeface="Gill Sans"/>
              <a:buChar char="●"/>
            </a:pPr>
            <a:r>
              <a:rPr lang="en-US" sz="2000" dirty="0">
                <a:solidFill>
                  <a:schemeClr val="lt1"/>
                </a:solidFill>
                <a:latin typeface="Gill Sans"/>
                <a:ea typeface="Gill Sans"/>
                <a:cs typeface="Gill Sans"/>
                <a:sym typeface="Gill Sans"/>
              </a:rPr>
              <a:t>Open command prompt. change the directory of the file location</a:t>
            </a:r>
            <a:endParaRPr sz="2000" dirty="0">
              <a:solidFill>
                <a:schemeClr val="lt1"/>
              </a:solidFill>
              <a:latin typeface="Gill Sans"/>
              <a:ea typeface="Gill Sans"/>
              <a:cs typeface="Gill Sans"/>
              <a:sym typeface="Gill Sans"/>
            </a:endParaRPr>
          </a:p>
          <a:p>
            <a:pPr marL="457200" lvl="0" indent="-355600" algn="l" rtl="0">
              <a:spcBef>
                <a:spcPts val="0"/>
              </a:spcBef>
              <a:spcAft>
                <a:spcPts val="0"/>
              </a:spcAft>
              <a:buClr>
                <a:schemeClr val="lt1"/>
              </a:buClr>
              <a:buSzPts val="2000"/>
              <a:buFont typeface="Gill Sans"/>
              <a:buChar char="●"/>
            </a:pPr>
            <a:r>
              <a:rPr lang="en-US" sz="2000" dirty="0">
                <a:solidFill>
                  <a:schemeClr val="lt1"/>
                </a:solidFill>
                <a:latin typeface="Gill Sans"/>
                <a:ea typeface="Gill Sans"/>
                <a:cs typeface="Gill Sans"/>
                <a:sym typeface="Gill Sans"/>
              </a:rPr>
              <a:t>Run the file using command </a:t>
            </a:r>
            <a:r>
              <a:rPr lang="en-US" sz="2000" dirty="0" err="1">
                <a:solidFill>
                  <a:schemeClr val="lt1"/>
                </a:solidFill>
                <a:latin typeface="Gill Sans"/>
                <a:ea typeface="Gill Sans"/>
                <a:cs typeface="Gill Sans"/>
                <a:sym typeface="Gill Sans"/>
              </a:rPr>
              <a:t>streamlit</a:t>
            </a:r>
            <a:r>
              <a:rPr lang="en-US" sz="2000" dirty="0">
                <a:solidFill>
                  <a:schemeClr val="lt1"/>
                </a:solidFill>
                <a:latin typeface="Gill Sans"/>
                <a:ea typeface="Gill Sans"/>
                <a:cs typeface="Gill Sans"/>
                <a:sym typeface="Gill Sans"/>
              </a:rPr>
              <a:t> run “file path” </a:t>
            </a:r>
            <a:endParaRPr sz="2000" dirty="0">
              <a:solidFill>
                <a:schemeClr val="lt1"/>
              </a:solidFill>
              <a:latin typeface="Gill Sans"/>
              <a:ea typeface="Gill Sans"/>
              <a:cs typeface="Gill Sans"/>
              <a:sym typeface="Gill Sans"/>
            </a:endParaRPr>
          </a:p>
        </p:txBody>
      </p:sp>
      <p:pic>
        <p:nvPicPr>
          <p:cNvPr id="3" name="Picture 2">
            <a:extLst>
              <a:ext uri="{FF2B5EF4-FFF2-40B4-BE49-F238E27FC236}">
                <a16:creationId xmlns:a16="http://schemas.microsoft.com/office/drawing/2014/main" id="{11D73F3F-9996-45E7-AF29-C864D0D6C329}"/>
              </a:ext>
            </a:extLst>
          </p:cNvPr>
          <p:cNvPicPr>
            <a:picLocks noChangeAspect="1"/>
          </p:cNvPicPr>
          <p:nvPr/>
        </p:nvPicPr>
        <p:blipFill>
          <a:blip r:embed="rId3"/>
          <a:stretch>
            <a:fillRect/>
          </a:stretch>
        </p:blipFill>
        <p:spPr>
          <a:xfrm>
            <a:off x="747750" y="1302727"/>
            <a:ext cx="10506075" cy="2705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e8a5c3b2dd_0_54"/>
          <p:cNvSpPr txBox="1">
            <a:spLocks noGrp="1"/>
          </p:cNvSpPr>
          <p:nvPr>
            <p:ph type="title"/>
          </p:nvPr>
        </p:nvSpPr>
        <p:spPr>
          <a:xfrm>
            <a:off x="457200" y="164450"/>
            <a:ext cx="7685100" cy="4935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bankruptcy-</a:t>
            </a:r>
            <a:r>
              <a:rPr lang="en-US" dirty="0" err="1">
                <a:latin typeface="Calibri" panose="020F0502020204030204" pitchFamily="34" charset="0"/>
                <a:ea typeface="Calibri" panose="020F0502020204030204" pitchFamily="34" charset="0"/>
                <a:cs typeface="Calibri" panose="020F0502020204030204" pitchFamily="34" charset="0"/>
              </a:rPr>
              <a:t>prevention_web_app</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01" name="Google Shape;401;g2e8a5c3b2dd_0_54"/>
          <p:cNvSpPr txBox="1"/>
          <p:nvPr/>
        </p:nvSpPr>
        <p:spPr>
          <a:xfrm>
            <a:off x="526275" y="3954000"/>
            <a:ext cx="11455200" cy="22626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Clr>
                <a:schemeClr val="lt1"/>
              </a:buClr>
              <a:buSzPts val="1800"/>
              <a:buFont typeface="Gill Sans"/>
              <a:buChar char="●"/>
            </a:pPr>
            <a:r>
              <a:rPr lang="en-US" sz="1800" b="1" dirty="0" err="1">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Streamlit</a:t>
            </a:r>
            <a:r>
              <a:rPr lang="en-US"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Setup:</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The app uses </a:t>
            </a:r>
            <a:r>
              <a:rPr lang="en-US" sz="18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Streamlit</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for the UI and has fields for entering various features relevant to bankruptcy prediction.</a:t>
            </a:r>
            <a:endParaRPr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endParaRPr>
          </a:p>
          <a:p>
            <a:pPr marL="457200" lvl="0" indent="-342900" algn="just" rtl="0">
              <a:spcBef>
                <a:spcPts val="0"/>
              </a:spcBef>
              <a:spcAft>
                <a:spcPts val="0"/>
              </a:spcAft>
              <a:buClr>
                <a:schemeClr val="lt1"/>
              </a:buClr>
              <a:buSzPts val="1800"/>
              <a:buFont typeface="Gill Sans"/>
              <a:buChar char="●"/>
            </a:pPr>
            <a:r>
              <a:rPr lang="en-US"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Model Loading: </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The trained model is loaded using pickle.</a:t>
            </a:r>
            <a:endParaRPr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endParaRPr>
          </a:p>
          <a:p>
            <a:pPr marL="457200" lvl="0" indent="-342900" algn="just" rtl="0">
              <a:spcBef>
                <a:spcPts val="0"/>
              </a:spcBef>
              <a:spcAft>
                <a:spcPts val="0"/>
              </a:spcAft>
              <a:buClr>
                <a:schemeClr val="lt1"/>
              </a:buClr>
              <a:buSzPts val="1800"/>
              <a:buFont typeface="Gill Sans"/>
              <a:buChar char="●"/>
            </a:pPr>
            <a:r>
              <a:rPr lang="en-US"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Prediction Function:</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The predict function takes features as input, reshapes them, and uses the model to make a prediction.</a:t>
            </a:r>
            <a:endParaRPr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endParaRPr>
          </a:p>
          <a:p>
            <a:pPr marL="457200" lvl="0" indent="-342900" algn="just" rtl="0">
              <a:spcBef>
                <a:spcPts val="0"/>
              </a:spcBef>
              <a:spcAft>
                <a:spcPts val="0"/>
              </a:spcAft>
              <a:buClr>
                <a:schemeClr val="lt1"/>
              </a:buClr>
              <a:buSzPts val="1800"/>
              <a:buFont typeface="Gill Sans"/>
              <a:buChar char="●"/>
            </a:pPr>
            <a:r>
              <a:rPr lang="en-US"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Main Function</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The main function sets up the app interface, collects user inputs, and displays predictions based on the input values.</a:t>
            </a:r>
            <a:endParaRPr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endParaRPr>
          </a:p>
          <a:p>
            <a:pPr marL="457200" lvl="0" indent="-342900" algn="just" rtl="0">
              <a:spcBef>
                <a:spcPts val="0"/>
              </a:spcBef>
              <a:spcAft>
                <a:spcPts val="0"/>
              </a:spcAft>
              <a:buClr>
                <a:schemeClr val="lt1"/>
              </a:buClr>
              <a:buSzPts val="1800"/>
              <a:buFont typeface="Gill Sans"/>
              <a:buChar char="●"/>
            </a:pPr>
            <a:r>
              <a:rPr lang="en-US"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Model File Path </a:t>
            </a:r>
            <a:r>
              <a:rPr lang="en-US" sz="1800" b="1" dirty="0" err="1">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Handling:</a:t>
            </a:r>
            <a:r>
              <a:rPr lang="en-US" sz="18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Ensure</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the model file (</a:t>
            </a:r>
            <a:r>
              <a:rPr lang="en-US" sz="18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Trained_model.sav</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is in the correct directory where the </a:t>
            </a:r>
            <a:r>
              <a:rPr lang="en-US" sz="18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Streamlit</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app is </a:t>
            </a:r>
            <a:r>
              <a:rPr lang="en-US" sz="18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running.You</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might want to handle the file path more dynamically or add error handling if the file is not found.</a:t>
            </a:r>
            <a:endParaRPr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Gill Sans"/>
            </a:endParaRPr>
          </a:p>
        </p:txBody>
      </p:sp>
      <p:pic>
        <p:nvPicPr>
          <p:cNvPr id="3" name="Picture 2">
            <a:extLst>
              <a:ext uri="{FF2B5EF4-FFF2-40B4-BE49-F238E27FC236}">
                <a16:creationId xmlns:a16="http://schemas.microsoft.com/office/drawing/2014/main" id="{BA2FE7AC-02DB-45EF-AD22-E905F52FC19A}"/>
              </a:ext>
            </a:extLst>
          </p:cNvPr>
          <p:cNvPicPr>
            <a:picLocks noChangeAspect="1"/>
          </p:cNvPicPr>
          <p:nvPr/>
        </p:nvPicPr>
        <p:blipFill>
          <a:blip r:embed="rId5"/>
          <a:stretch>
            <a:fillRect/>
          </a:stretch>
        </p:blipFill>
        <p:spPr>
          <a:xfrm>
            <a:off x="945176" y="641400"/>
            <a:ext cx="4790049" cy="3312600"/>
          </a:xfrm>
          <a:prstGeom prst="rect">
            <a:avLst/>
          </a:prstGeom>
        </p:spPr>
      </p:pic>
      <p:pic>
        <p:nvPicPr>
          <p:cNvPr id="5" name="Picture 4">
            <a:extLst>
              <a:ext uri="{FF2B5EF4-FFF2-40B4-BE49-F238E27FC236}">
                <a16:creationId xmlns:a16="http://schemas.microsoft.com/office/drawing/2014/main" id="{4834CFF9-23FE-48AA-9910-2D033C45891F}"/>
              </a:ext>
            </a:extLst>
          </p:cNvPr>
          <p:cNvPicPr>
            <a:picLocks noChangeAspect="1"/>
          </p:cNvPicPr>
          <p:nvPr/>
        </p:nvPicPr>
        <p:blipFill>
          <a:blip r:embed="rId6"/>
          <a:stretch>
            <a:fillRect/>
          </a:stretch>
        </p:blipFill>
        <p:spPr>
          <a:xfrm>
            <a:off x="5985784" y="880636"/>
            <a:ext cx="5745131" cy="2834128"/>
          </a:xfrm>
          <a:prstGeom prst="rect">
            <a:avLst/>
          </a:prstGeom>
        </p:spPr>
      </p:pic>
      <p:pic>
        <p:nvPicPr>
          <p:cNvPr id="2" name="Recorded Sound">
            <a:hlinkClick r:id="" action="ppaction://media"/>
            <a:extLst>
              <a:ext uri="{FF2B5EF4-FFF2-40B4-BE49-F238E27FC236}">
                <a16:creationId xmlns:a16="http://schemas.microsoft.com/office/drawing/2014/main" id="{D8D2FB1A-A580-435C-984B-A697035E17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29257" y="195199"/>
            <a:ext cx="493500" cy="49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2e8a5c3b2dd_0_7"/>
          <p:cNvSpPr txBox="1">
            <a:spLocks noGrp="1"/>
          </p:cNvSpPr>
          <p:nvPr>
            <p:ph type="title"/>
          </p:nvPr>
        </p:nvSpPr>
        <p:spPr>
          <a:xfrm>
            <a:off x="457200" y="668049"/>
            <a:ext cx="7685100" cy="368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Model evaluation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08" name="Google Shape;408;g2e8a5c3b2dd_0_7"/>
          <p:cNvSpPr txBox="1">
            <a:spLocks noGrp="1"/>
          </p:cNvSpPr>
          <p:nvPr>
            <p:ph idx="1"/>
          </p:nvPr>
        </p:nvSpPr>
        <p:spPr>
          <a:xfrm>
            <a:off x="8001600" y="1036149"/>
            <a:ext cx="3733200" cy="5277499"/>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Instructions:</a:t>
            </a:r>
            <a:r>
              <a:rPr lang="en-US" dirty="0">
                <a:latin typeface="Calibri" panose="020F0502020204030204" pitchFamily="34" charset="0"/>
                <a:ea typeface="Calibri" panose="020F0502020204030204" pitchFamily="34" charset="0"/>
                <a:cs typeface="Calibri" panose="020F0502020204030204" pitchFamily="34" charset="0"/>
              </a:rPr>
              <a:t> "Enter the details to predict bankruptcy:".</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There are several input fields for users to enter numerical values corresponding to different risk factors:</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Industrial</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Management Risk</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Financial Flexibility</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Credibility</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Competitiveness</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Operating Risk</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Each input field starts at 0.00, with plus and minus buttons to adjust the values. At the bottom, there is a "Predict" button to submit the entered data for prediction.</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9359B67-7256-4101-B801-6FC3B66B96AC}"/>
              </a:ext>
            </a:extLst>
          </p:cNvPr>
          <p:cNvPicPr>
            <a:picLocks noChangeAspect="1"/>
          </p:cNvPicPr>
          <p:nvPr/>
        </p:nvPicPr>
        <p:blipFill>
          <a:blip r:embed="rId5"/>
          <a:stretch>
            <a:fillRect/>
          </a:stretch>
        </p:blipFill>
        <p:spPr>
          <a:xfrm>
            <a:off x="152839" y="1253490"/>
            <a:ext cx="7848761" cy="5277499"/>
          </a:xfrm>
          <a:prstGeom prst="rect">
            <a:avLst/>
          </a:prstGeom>
        </p:spPr>
      </p:pic>
      <p:pic>
        <p:nvPicPr>
          <p:cNvPr id="2" name="Recorded Sound">
            <a:hlinkClick r:id="" action="ppaction://media"/>
            <a:extLst>
              <a:ext uri="{FF2B5EF4-FFF2-40B4-BE49-F238E27FC236}">
                <a16:creationId xmlns:a16="http://schemas.microsoft.com/office/drawing/2014/main" id="{B424EBF4-67BF-4F90-8181-C09E164945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2e8a5c3b2dd_0_44"/>
          <p:cNvSpPr txBox="1">
            <a:spLocks noGrp="1"/>
          </p:cNvSpPr>
          <p:nvPr>
            <p:ph type="title"/>
          </p:nvPr>
        </p:nvSpPr>
        <p:spPr>
          <a:xfrm>
            <a:off x="457200" y="668049"/>
            <a:ext cx="7685100" cy="614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Model evaluation (random values)</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4BD518-5F66-4398-B856-FE975B92FFDF}"/>
              </a:ext>
            </a:extLst>
          </p:cNvPr>
          <p:cNvPicPr>
            <a:picLocks noChangeAspect="1"/>
          </p:cNvPicPr>
          <p:nvPr/>
        </p:nvPicPr>
        <p:blipFill>
          <a:blip r:embed="rId5"/>
          <a:stretch>
            <a:fillRect/>
          </a:stretch>
        </p:blipFill>
        <p:spPr>
          <a:xfrm>
            <a:off x="457200" y="1282749"/>
            <a:ext cx="10657875" cy="5275019"/>
          </a:xfrm>
          <a:prstGeom prst="rect">
            <a:avLst/>
          </a:prstGeom>
        </p:spPr>
      </p:pic>
      <p:pic>
        <p:nvPicPr>
          <p:cNvPr id="2" name="Recorded Sound">
            <a:hlinkClick r:id="" action="ppaction://media"/>
            <a:extLst>
              <a:ext uri="{FF2B5EF4-FFF2-40B4-BE49-F238E27FC236}">
                <a16:creationId xmlns:a16="http://schemas.microsoft.com/office/drawing/2014/main" id="{1C239697-8DA0-49EE-8C0E-F85B370B46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29258" y="540658"/>
            <a:ext cx="319313" cy="3193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2e996ea32f7_0_13"/>
          <p:cNvSpPr txBox="1">
            <a:spLocks noGrp="1"/>
          </p:cNvSpPr>
          <p:nvPr>
            <p:ph type="title"/>
          </p:nvPr>
        </p:nvSpPr>
        <p:spPr>
          <a:xfrm>
            <a:off x="457200" y="79175"/>
            <a:ext cx="7685100" cy="601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dirty="0"/>
              <a:t>Data-Related challenges</a:t>
            </a:r>
            <a:endParaRPr dirty="0"/>
          </a:p>
        </p:txBody>
      </p:sp>
      <p:sp>
        <p:nvSpPr>
          <p:cNvPr id="448" name="Google Shape;448;g2e996ea32f7_0_13"/>
          <p:cNvSpPr txBox="1">
            <a:spLocks noGrp="1"/>
          </p:cNvSpPr>
          <p:nvPr>
            <p:ph idx="1"/>
          </p:nvPr>
        </p:nvSpPr>
        <p:spPr>
          <a:xfrm>
            <a:off x="457200" y="680975"/>
            <a:ext cx="9306000" cy="5192100"/>
          </a:xfrm>
          <a:prstGeom prst="rect">
            <a:avLst/>
          </a:prstGeom>
        </p:spPr>
        <p:txBody>
          <a:bodyPr spcFirstLastPara="1" wrap="square" lIns="91425" tIns="45700" rIns="91425" bIns="45700" anchor="t" anchorCtr="0">
            <a:noAutofit/>
          </a:bodyPr>
          <a:lstStyle/>
          <a:p>
            <a:pPr marL="0" lvl="0" indent="0" algn="l" rtl="0">
              <a:lnSpc>
                <a:spcPct val="70000"/>
              </a:lnSpc>
              <a:spcBef>
                <a:spcPts val="1000"/>
              </a:spcBef>
              <a:spcAft>
                <a:spcPts val="0"/>
              </a:spcAft>
              <a:buSzPts val="275"/>
              <a:buNone/>
            </a:pPr>
            <a:r>
              <a:rPr lang="en-US" sz="1600" b="1" u="sng" dirty="0">
                <a:latin typeface="Calibri" panose="020F0502020204030204" pitchFamily="34" charset="0"/>
                <a:ea typeface="Calibri" panose="020F0502020204030204" pitchFamily="34" charset="0"/>
                <a:cs typeface="Calibri" panose="020F0502020204030204" pitchFamily="34" charset="0"/>
              </a:rPr>
              <a:t>Data Imbalance:</a:t>
            </a:r>
            <a:endParaRPr sz="1600" b="1" u="sng"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70000"/>
              </a:lnSpc>
              <a:spcBef>
                <a:spcPts val="100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The dataset might have a significant imbalance between bankruptcy and non-bankruptcy cases, which can make it difficult to train models effectively. This often leads to models that predict the majority class more accurately while ignoring the minority class.</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spcBef>
                <a:spcPts val="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The challenges faced for bankruptcy prediction project in data science are </a:t>
            </a:r>
            <a:r>
              <a:rPr lang="en-US" sz="1600" dirty="0" err="1">
                <a:latin typeface="Calibri" panose="020F0502020204030204" pitchFamily="34" charset="0"/>
                <a:ea typeface="Calibri" panose="020F0502020204030204" pitchFamily="34" charset="0"/>
                <a:cs typeface="Calibri" panose="020F0502020204030204" pitchFamily="34" charset="0"/>
              </a:rPr>
              <a:t>numerous.One</a:t>
            </a:r>
            <a:r>
              <a:rPr lang="en-US" sz="1600" dirty="0">
                <a:latin typeface="Calibri" panose="020F0502020204030204" pitchFamily="34" charset="0"/>
                <a:ea typeface="Calibri" panose="020F0502020204030204" pitchFamily="34" charset="0"/>
                <a:cs typeface="Calibri" panose="020F0502020204030204" pitchFamily="34" charset="0"/>
              </a:rPr>
              <a:t> of the primary challenges is dealing with imbalanced datasets, where the number of bankrupt companies is significantly lower than the number of non-bankrupt companies. This can lead to biased models that favor the majority class.</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0" algn="l" rtl="0">
              <a:spcBef>
                <a:spcPts val="1000"/>
              </a:spcBef>
              <a:spcAft>
                <a:spcPts val="0"/>
              </a:spcAft>
              <a:buNone/>
            </a:pPr>
            <a:r>
              <a:rPr lang="en-US" sz="1600" b="1" dirty="0" err="1">
                <a:latin typeface="Calibri" panose="020F0502020204030204" pitchFamily="34" charset="0"/>
                <a:ea typeface="Calibri" panose="020F0502020204030204" pitchFamily="34" charset="0"/>
                <a:cs typeface="Calibri" panose="020F0502020204030204" pitchFamily="34" charset="0"/>
              </a:rPr>
              <a:t>Soln</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Undersampling</a:t>
            </a:r>
            <a:r>
              <a:rPr lang="en-US" sz="1600" dirty="0">
                <a:latin typeface="Calibri" panose="020F0502020204030204" pitchFamily="34" charset="0"/>
                <a:ea typeface="Calibri" panose="020F0502020204030204" pitchFamily="34" charset="0"/>
                <a:cs typeface="Calibri" panose="020F0502020204030204" pitchFamily="34" charset="0"/>
              </a:rPr>
              <a:t> the majority class (non-bankrupt companies) to reduce their impact on the model </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275"/>
              <a:buNone/>
            </a:pP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275"/>
              <a:buNone/>
            </a:pPr>
            <a:r>
              <a:rPr lang="en-US" sz="1600" b="1" u="sng" dirty="0">
                <a:latin typeface="Calibri" panose="020F0502020204030204" pitchFamily="34" charset="0"/>
                <a:ea typeface="Calibri" panose="020F0502020204030204" pitchFamily="34" charset="0"/>
                <a:cs typeface="Calibri" panose="020F0502020204030204" pitchFamily="34" charset="0"/>
              </a:rPr>
              <a:t>Feature Selection:</a:t>
            </a:r>
            <a:endParaRPr sz="1600" b="1" u="sng"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70000"/>
              </a:lnSpc>
              <a:spcBef>
                <a:spcPts val="100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Determining which financial ratios or indicators are most predictive of bankruptcy can be challenging. While  dataset includes features like industrial risk, management risk, financial flexibility, credibility, competitiveness, and operating risk, not all of these might be equally important.</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spcBef>
                <a:spcPts val="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Feature selection is also a crucial challenge, as the dataset consists of financial data points, and not all of them may be relevant to predicting bankruptcy. Selecting the most important features can improve model performance and reduce overfitting</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0" algn="l" rtl="0">
              <a:spcBef>
                <a:spcPts val="1000"/>
              </a:spcBef>
              <a:spcAft>
                <a:spcPts val="0"/>
              </a:spcAft>
              <a:buNone/>
            </a:pPr>
            <a:r>
              <a:rPr lang="en-US" sz="1600" b="1" dirty="0" err="1">
                <a:latin typeface="Calibri" panose="020F0502020204030204" pitchFamily="34" charset="0"/>
                <a:ea typeface="Calibri" panose="020F0502020204030204" pitchFamily="34" charset="0"/>
                <a:cs typeface="Calibri" panose="020F0502020204030204" pitchFamily="34" charset="0"/>
              </a:rPr>
              <a:t>Soln</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dirty="0">
                <a:latin typeface="Calibri" panose="020F0502020204030204" pitchFamily="34" charset="0"/>
                <a:ea typeface="Calibri" panose="020F0502020204030204" pitchFamily="34" charset="0"/>
                <a:cs typeface="Calibri" panose="020F0502020204030204" pitchFamily="34" charset="0"/>
              </a:rPr>
              <a:t>: So we use correlation analysis to identify features highly correlated with the target variable (bankruptcy) Use techniques like Correlation Analysis, Feature Importance, or Dimensionality reduction to select most informative features and improve model performance.</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275"/>
              <a:buNone/>
            </a:pPr>
            <a:r>
              <a:rPr lang="en-US" sz="1600" b="1" u="sng" dirty="0">
                <a:latin typeface="Calibri" panose="020F0502020204030204" pitchFamily="34" charset="0"/>
                <a:ea typeface="Calibri" panose="020F0502020204030204" pitchFamily="34" charset="0"/>
                <a:cs typeface="Calibri" panose="020F0502020204030204" pitchFamily="34" charset="0"/>
              </a:rPr>
              <a:t>Outliers:</a:t>
            </a:r>
            <a:endParaRPr sz="1600" b="1" u="sng"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70000"/>
              </a:lnSpc>
              <a:spcBef>
                <a:spcPts val="100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The presence of outliers in dataset, as seen in your boxplots, can affect the performance of some models. Identifying and handling these outliers appropriately is crucial.</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SzPts val="275"/>
              <a:buNone/>
            </a:pPr>
            <a:r>
              <a:rPr lang="en-US" sz="1500" dirty="0">
                <a:latin typeface="Calibri" panose="020F0502020204030204" pitchFamily="34" charset="0"/>
                <a:ea typeface="Calibri" panose="020F0502020204030204" pitchFamily="34" charset="0"/>
                <a:cs typeface="Calibri" panose="020F0502020204030204" pitchFamily="34" charset="0"/>
              </a:rPr>
              <a:t> </a:t>
            </a:r>
            <a:endParaRPr sz="15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SzPts val="275"/>
              <a:buNone/>
            </a:pPr>
            <a:endParaRPr sz="1500" dirty="0"/>
          </a:p>
          <a:p>
            <a:pPr marL="0" lvl="0" indent="0" algn="l" rtl="0">
              <a:lnSpc>
                <a:spcPct val="70000"/>
              </a:lnSpc>
              <a:spcBef>
                <a:spcPts val="1000"/>
              </a:spcBef>
              <a:spcAft>
                <a:spcPts val="0"/>
              </a:spcAft>
              <a:buSzPts val="275"/>
              <a:buNone/>
            </a:pPr>
            <a:endParaRPr sz="1500" dirty="0"/>
          </a:p>
          <a:p>
            <a:pPr marL="0" lvl="0" indent="0" algn="l" rtl="0">
              <a:lnSpc>
                <a:spcPct val="70000"/>
              </a:lnSpc>
              <a:spcBef>
                <a:spcPts val="1000"/>
              </a:spcBef>
              <a:spcAft>
                <a:spcPts val="0"/>
              </a:spcAft>
              <a:buSzPts val="275"/>
              <a:buNone/>
            </a:pPr>
            <a:endParaRPr sz="1500" dirty="0"/>
          </a:p>
          <a:p>
            <a:pPr marL="0" lvl="0" indent="0" algn="l" rtl="0">
              <a:lnSpc>
                <a:spcPct val="70000"/>
              </a:lnSpc>
              <a:spcBef>
                <a:spcPts val="1000"/>
              </a:spcBef>
              <a:spcAft>
                <a:spcPts val="0"/>
              </a:spcAft>
              <a:buSzPts val="275"/>
              <a:buNone/>
            </a:pPr>
            <a:endParaRPr sz="1500" dirty="0"/>
          </a:p>
        </p:txBody>
      </p:sp>
      <p:pic>
        <p:nvPicPr>
          <p:cNvPr id="449" name="Google Shape;449;g2e996ea32f7_0_13"/>
          <p:cNvPicPr preferRelativeResize="0"/>
          <p:nvPr/>
        </p:nvPicPr>
        <p:blipFill>
          <a:blip r:embed="rId5">
            <a:alphaModFix/>
          </a:blip>
          <a:stretch>
            <a:fillRect/>
          </a:stretch>
        </p:blipFill>
        <p:spPr>
          <a:xfrm>
            <a:off x="9671625" y="2094025"/>
            <a:ext cx="2124000" cy="2124000"/>
          </a:xfrm>
          <a:prstGeom prst="rect">
            <a:avLst/>
          </a:prstGeom>
          <a:noFill/>
          <a:ln>
            <a:noFill/>
          </a:ln>
        </p:spPr>
      </p:pic>
      <p:pic>
        <p:nvPicPr>
          <p:cNvPr id="2" name="Recorded Sound">
            <a:hlinkClick r:id="" action="ppaction://media"/>
            <a:extLst>
              <a:ext uri="{FF2B5EF4-FFF2-40B4-BE49-F238E27FC236}">
                <a16:creationId xmlns:a16="http://schemas.microsoft.com/office/drawing/2014/main" id="{2B5AC502-7C78-4F63-8C2D-6596CEB105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00228" y="473100"/>
            <a:ext cx="290286" cy="2902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
          <p:cNvSpPr txBox="1">
            <a:spLocks noGrp="1"/>
          </p:cNvSpPr>
          <p:nvPr>
            <p:ph type="title"/>
          </p:nvPr>
        </p:nvSpPr>
        <p:spPr>
          <a:xfrm>
            <a:off x="457199" y="252413"/>
            <a:ext cx="7685037" cy="83978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Gill Sans"/>
              <a:buNone/>
            </a:pPr>
            <a:r>
              <a:rPr lang="en-US" dirty="0">
                <a:latin typeface="Calibri" panose="020F0502020204030204" pitchFamily="34" charset="0"/>
                <a:ea typeface="Calibri" panose="020F0502020204030204" pitchFamily="34" charset="0"/>
                <a:cs typeface="Calibri" panose="020F0502020204030204" pitchFamily="34" charset="0"/>
              </a:rPr>
              <a:t>Business Objective</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53" name="Google Shape;153;p2"/>
          <p:cNvSpPr txBox="1">
            <a:spLocks noGrp="1"/>
          </p:cNvSpPr>
          <p:nvPr>
            <p:ph idx="1"/>
          </p:nvPr>
        </p:nvSpPr>
        <p:spPr>
          <a:xfrm>
            <a:off x="457198" y="1244600"/>
            <a:ext cx="9372602" cy="546099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ct val="100000"/>
              <a:buNone/>
            </a:pPr>
            <a:r>
              <a:rPr lang="en-US" sz="3400" dirty="0">
                <a:latin typeface="Calibri" panose="020F0502020204030204" pitchFamily="34" charset="0"/>
                <a:ea typeface="Calibri" panose="020F0502020204030204" pitchFamily="34" charset="0"/>
                <a:cs typeface="Calibri" panose="020F0502020204030204" pitchFamily="34" charset="0"/>
              </a:rPr>
              <a:t>This is classification project, since the variable to predict (Bankruptcy or Non-Bankruptcy). The goal here is the model the probability that business goes bankrupt from the different features.</a:t>
            </a:r>
            <a:endParaRPr sz="2000" dirty="0">
              <a:latin typeface="Calibri" panose="020F0502020204030204" pitchFamily="34" charset="0"/>
              <a:ea typeface="Calibri" panose="020F0502020204030204" pitchFamily="34" charset="0"/>
              <a:cs typeface="Calibri" panose="020F0502020204030204" pitchFamily="34" charset="0"/>
            </a:endParaRPr>
          </a:p>
          <a:p>
            <a:pPr marL="228600" lvl="0" indent="-120650" algn="l" rtl="0">
              <a:lnSpc>
                <a:spcPct val="90000"/>
              </a:lnSpc>
              <a:spcBef>
                <a:spcPts val="1000"/>
              </a:spcBef>
              <a:spcAft>
                <a:spcPts val="0"/>
              </a:spcAft>
              <a:buClr>
                <a:schemeClr val="lt1"/>
              </a:buClr>
              <a:buSzPct val="100000"/>
              <a:buNone/>
            </a:pPr>
            <a:endParaRPr dirty="0"/>
          </a:p>
        </p:txBody>
      </p:sp>
      <p:pic>
        <p:nvPicPr>
          <p:cNvPr id="2" name="Recorded Sound">
            <a:hlinkClick r:id="" action="ppaction://media"/>
            <a:extLst>
              <a:ext uri="{FF2B5EF4-FFF2-40B4-BE49-F238E27FC236}">
                <a16:creationId xmlns:a16="http://schemas.microsoft.com/office/drawing/2014/main" id="{8BD30281-7D94-479B-961F-45C664FCFB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24457" y="428172"/>
            <a:ext cx="400755" cy="3555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2e996ea32f7_0_20"/>
          <p:cNvSpPr txBox="1">
            <a:spLocks noGrp="1"/>
          </p:cNvSpPr>
          <p:nvPr>
            <p:ph type="title"/>
          </p:nvPr>
        </p:nvSpPr>
        <p:spPr>
          <a:xfrm>
            <a:off x="677334" y="609601"/>
            <a:ext cx="8596668" cy="772886"/>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Modeling Challenges</a:t>
            </a:r>
            <a:endParaRPr dirty="0"/>
          </a:p>
        </p:txBody>
      </p:sp>
      <p:sp>
        <p:nvSpPr>
          <p:cNvPr id="456" name="Google Shape;456;g2e996ea32f7_0_20"/>
          <p:cNvSpPr txBox="1">
            <a:spLocks noGrp="1"/>
          </p:cNvSpPr>
          <p:nvPr>
            <p:ph idx="1"/>
          </p:nvPr>
        </p:nvSpPr>
        <p:spPr>
          <a:xfrm>
            <a:off x="416077" y="1899332"/>
            <a:ext cx="8596668" cy="3880773"/>
          </a:xfrm>
          <a:prstGeom prst="rect">
            <a:avLst/>
          </a:prstGeom>
        </p:spPr>
        <p:txBody>
          <a:bodyPr spcFirstLastPara="1" wrap="square" lIns="91425" tIns="45700" rIns="91425" bIns="45700" anchor="t" anchorCtr="0">
            <a:noAutofit/>
          </a:bodyPr>
          <a:lstStyle/>
          <a:p>
            <a:pPr marL="0" lvl="0" indent="0" algn="l" rtl="0">
              <a:lnSpc>
                <a:spcPct val="70000"/>
              </a:lnSpc>
              <a:spcBef>
                <a:spcPts val="1000"/>
              </a:spcBef>
              <a:spcAft>
                <a:spcPts val="0"/>
              </a:spcAft>
              <a:buClr>
                <a:schemeClr val="dk1"/>
              </a:buClr>
              <a:buSzPts val="275"/>
              <a:buFont typeface="Arial"/>
              <a:buNone/>
            </a:pPr>
            <a:r>
              <a:rPr lang="en-US" sz="1600" b="1" u="sng" dirty="0">
                <a:latin typeface="Calibri" panose="020F0502020204030204" pitchFamily="34" charset="0"/>
                <a:ea typeface="Calibri" panose="020F0502020204030204" pitchFamily="34" charset="0"/>
                <a:cs typeface="Calibri" panose="020F0502020204030204" pitchFamily="34" charset="0"/>
              </a:rPr>
              <a:t>Model Selection:</a:t>
            </a:r>
            <a:endParaRPr sz="1600" b="1" u="sng"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70000"/>
              </a:lnSpc>
              <a:spcBef>
                <a:spcPts val="100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Choosing the right algorithm that balances performance and interpretability. While Random Forest provided high accuracy, simpler models like Logistic Regression might offer more interpretability.</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spcBef>
                <a:spcPts val="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Model selection is another challenge: as different models may perform better or worse depending on the dataset. In this case, decision tree, random forest, and gradient boosting models were used, and their performance was evaluated using training and validation accuracy</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0" algn="l" rtl="0">
              <a:spcBef>
                <a:spcPts val="1000"/>
              </a:spcBef>
              <a:spcAft>
                <a:spcPts val="0"/>
              </a:spcAft>
              <a:buNone/>
            </a:pPr>
            <a:r>
              <a:rPr lang="en-US" sz="1600" b="1" dirty="0">
                <a:latin typeface="Calibri" panose="020F0502020204030204" pitchFamily="34" charset="0"/>
                <a:ea typeface="Calibri" panose="020F0502020204030204" pitchFamily="34" charset="0"/>
                <a:cs typeface="Calibri" panose="020F0502020204030204" pitchFamily="34" charset="0"/>
              </a:rPr>
              <a:t>Solution </a:t>
            </a:r>
            <a:r>
              <a:rPr lang="en-US" sz="1600" dirty="0">
                <a:latin typeface="Calibri" panose="020F0502020204030204" pitchFamily="34" charset="0"/>
                <a:ea typeface="Calibri" panose="020F0502020204030204" pitchFamily="34" charset="0"/>
                <a:cs typeface="Calibri" panose="020F0502020204030204" pitchFamily="34" charset="0"/>
              </a:rPr>
              <a:t>: So We Used combination of models (e.g. Decision Tree, Random Forest, Gradient Boosting) and evaluate their performance using metrics like training and validation accuracy to select the best model for the dataset.</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Clr>
                <a:schemeClr val="dk1"/>
              </a:buClr>
              <a:buSzPts val="275"/>
              <a:buFont typeface="Arial"/>
              <a:buNone/>
            </a:pPr>
            <a:r>
              <a:rPr lang="en-US" sz="1600" b="1" u="sng" dirty="0">
                <a:latin typeface="Calibri" panose="020F0502020204030204" pitchFamily="34" charset="0"/>
                <a:ea typeface="Calibri" panose="020F0502020204030204" pitchFamily="34" charset="0"/>
                <a:cs typeface="Calibri" panose="020F0502020204030204" pitchFamily="34" charset="0"/>
              </a:rPr>
              <a:t>Overfitting:</a:t>
            </a:r>
            <a:endParaRPr sz="1600" b="1" u="sng"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70000"/>
              </a:lnSpc>
              <a:spcBef>
                <a:spcPts val="100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Given our models achieved 100% accuracy, there's a high chance of overfitting. Ensuring that the models generalize well to unseen data is critical.</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70000"/>
              </a:lnSpc>
              <a:spcBef>
                <a:spcPts val="1000"/>
              </a:spcBef>
              <a:spcAft>
                <a:spcPts val="0"/>
              </a:spcAft>
              <a:buNone/>
            </a:pPr>
            <a:endParaRPr sz="1500" dirty="0"/>
          </a:p>
          <a:p>
            <a:pPr marL="0" lvl="0" indent="0" algn="l" rtl="0">
              <a:lnSpc>
                <a:spcPct val="70000"/>
              </a:lnSpc>
              <a:spcBef>
                <a:spcPts val="1000"/>
              </a:spcBef>
              <a:spcAft>
                <a:spcPts val="0"/>
              </a:spcAft>
              <a:buClr>
                <a:schemeClr val="dk1"/>
              </a:buClr>
              <a:buSzPts val="275"/>
              <a:buFont typeface="Arial"/>
              <a:buNone/>
            </a:pPr>
            <a:endParaRPr sz="1500" dirty="0"/>
          </a:p>
          <a:p>
            <a:pPr marL="0" lvl="0" indent="0" algn="l" rtl="0">
              <a:spcBef>
                <a:spcPts val="1000"/>
              </a:spcBef>
              <a:spcAft>
                <a:spcPts val="0"/>
              </a:spcAft>
              <a:buNone/>
            </a:pPr>
            <a:endParaRPr sz="1500" dirty="0"/>
          </a:p>
        </p:txBody>
      </p:sp>
      <p:pic>
        <p:nvPicPr>
          <p:cNvPr id="457" name="Google Shape;457;g2e996ea32f7_0_20"/>
          <p:cNvPicPr preferRelativeResize="0"/>
          <p:nvPr/>
        </p:nvPicPr>
        <p:blipFill>
          <a:blip r:embed="rId5">
            <a:alphaModFix/>
          </a:blip>
          <a:stretch>
            <a:fillRect/>
          </a:stretch>
        </p:blipFill>
        <p:spPr>
          <a:xfrm>
            <a:off x="8817923" y="1899332"/>
            <a:ext cx="2958000" cy="2958000"/>
          </a:xfrm>
          <a:prstGeom prst="rect">
            <a:avLst/>
          </a:prstGeom>
          <a:noFill/>
          <a:ln>
            <a:noFill/>
          </a:ln>
        </p:spPr>
      </p:pic>
      <p:pic>
        <p:nvPicPr>
          <p:cNvPr id="2" name="Recorded Sound">
            <a:hlinkClick r:id="" action="ppaction://media"/>
            <a:extLst>
              <a:ext uri="{FF2B5EF4-FFF2-40B4-BE49-F238E27FC236}">
                <a16:creationId xmlns:a16="http://schemas.microsoft.com/office/drawing/2014/main" id="{6B6BC98E-AF2C-4044-B315-E9A05EB9AE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82514" y="477158"/>
            <a:ext cx="499401" cy="4994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2e996ea32f7_0_26"/>
          <p:cNvSpPr txBox="1">
            <a:spLocks noGrp="1"/>
          </p:cNvSpPr>
          <p:nvPr>
            <p:ph type="title"/>
          </p:nvPr>
        </p:nvSpPr>
        <p:spPr>
          <a:xfrm>
            <a:off x="498764" y="124690"/>
            <a:ext cx="7716982" cy="605263"/>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dirty="0"/>
              <a:t>Evaluation Challenges</a:t>
            </a:r>
            <a:endParaRPr dirty="0"/>
          </a:p>
        </p:txBody>
      </p:sp>
      <p:sp>
        <p:nvSpPr>
          <p:cNvPr id="464" name="Google Shape;464;g2e996ea32f7_0_26"/>
          <p:cNvSpPr txBox="1">
            <a:spLocks noGrp="1"/>
          </p:cNvSpPr>
          <p:nvPr>
            <p:ph idx="1"/>
          </p:nvPr>
        </p:nvSpPr>
        <p:spPr>
          <a:xfrm>
            <a:off x="318655" y="826937"/>
            <a:ext cx="8077200" cy="5532300"/>
          </a:xfrm>
          <a:prstGeom prst="rect">
            <a:avLst/>
          </a:prstGeom>
        </p:spPr>
        <p:txBody>
          <a:bodyPr spcFirstLastPara="1" wrap="square" lIns="91425" tIns="45700" rIns="91425" bIns="45700" anchor="t" anchorCtr="0">
            <a:normAutofit/>
          </a:bodyPr>
          <a:lstStyle/>
          <a:p>
            <a:pPr marL="0" indent="0" algn="just">
              <a:lnSpc>
                <a:spcPct val="70000"/>
              </a:lnSpc>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lgn="just">
              <a:lnSpc>
                <a:spcPct val="70000"/>
              </a:lnSpc>
              <a:buNone/>
            </a:pPr>
            <a:r>
              <a:rPr lang="en-US" sz="1600" b="1" u="sng" dirty="0">
                <a:latin typeface="Calibri" panose="020F0502020204030204" pitchFamily="34" charset="0"/>
                <a:ea typeface="Calibri" panose="020F0502020204030204" pitchFamily="34" charset="0"/>
                <a:cs typeface="Calibri" panose="020F0502020204030204" pitchFamily="34" charset="0"/>
              </a:rPr>
              <a:t>Cross-Validation:</a:t>
            </a:r>
            <a:endParaRPr sz="1600" b="1" u="sng" dirty="0">
              <a:latin typeface="Calibri" panose="020F0502020204030204" pitchFamily="34" charset="0"/>
              <a:ea typeface="Calibri" panose="020F0502020204030204" pitchFamily="34" charset="0"/>
              <a:cs typeface="Calibri" panose="020F0502020204030204" pitchFamily="34" charset="0"/>
            </a:endParaRPr>
          </a:p>
          <a:p>
            <a:pPr indent="-323850" algn="just">
              <a:lnSpc>
                <a:spcPct val="70000"/>
              </a:lnSpc>
              <a:buSzPts val="1500"/>
            </a:pPr>
            <a:r>
              <a:rPr lang="en-US" sz="1600" dirty="0">
                <a:latin typeface="Calibri" panose="020F0502020204030204" pitchFamily="34" charset="0"/>
                <a:ea typeface="Calibri" panose="020F0502020204030204" pitchFamily="34" charset="0"/>
                <a:cs typeface="Calibri" panose="020F0502020204030204" pitchFamily="34" charset="0"/>
              </a:rPr>
              <a:t>Cross-validation (</a:t>
            </a:r>
            <a:r>
              <a:rPr lang="en-US" sz="1600" dirty="0" err="1">
                <a:latin typeface="Calibri" panose="020F0502020204030204" pitchFamily="34" charset="0"/>
                <a:ea typeface="Calibri" panose="020F0502020204030204" pitchFamily="34" charset="0"/>
                <a:cs typeface="Calibri" panose="020F0502020204030204" pitchFamily="34" charset="0"/>
              </a:rPr>
              <a:t>cross_val_score</a:t>
            </a:r>
            <a:r>
              <a:rPr lang="en-US" sz="1600" dirty="0">
                <a:latin typeface="Calibri" panose="020F0502020204030204" pitchFamily="34" charset="0"/>
                <a:ea typeface="Calibri" panose="020F0502020204030204" pitchFamily="34" charset="0"/>
                <a:cs typeface="Calibri" panose="020F0502020204030204" pitchFamily="34" charset="0"/>
              </a:rPr>
              <a:t>) with cv=5 in the code assesses model performance robustly by training on 5 different subsets of data and testing on the remainder. It addresses overfitting concerns and evaluates model stability via mean and standard deviation of scores, ensuring reliable performance estimation across varied dataset partitions.</a:t>
            </a:r>
          </a:p>
          <a:p>
            <a:pPr marL="133350" lvl="0" indent="0" algn="just" rtl="0">
              <a:lnSpc>
                <a:spcPct val="70000"/>
              </a:lnSpc>
              <a:spcBef>
                <a:spcPts val="1000"/>
              </a:spcBef>
              <a:spcAft>
                <a:spcPts val="0"/>
              </a:spcAft>
              <a:buSzPts val="1500"/>
              <a:buNone/>
            </a:pPr>
            <a:endParaRPr lang="en-US" sz="1600" b="1" u="sng" dirty="0">
              <a:latin typeface="Calibri" panose="020F0502020204030204" pitchFamily="34" charset="0"/>
              <a:ea typeface="Calibri" panose="020F0502020204030204" pitchFamily="34" charset="0"/>
              <a:cs typeface="Calibri" panose="020F0502020204030204" pitchFamily="34" charset="0"/>
            </a:endParaRPr>
          </a:p>
          <a:p>
            <a:pPr marL="133350" lvl="0" indent="0" algn="just" rtl="0">
              <a:lnSpc>
                <a:spcPct val="70000"/>
              </a:lnSpc>
              <a:spcBef>
                <a:spcPts val="1000"/>
              </a:spcBef>
              <a:spcAft>
                <a:spcPts val="0"/>
              </a:spcAft>
              <a:buSzPts val="1500"/>
              <a:buNone/>
            </a:pPr>
            <a:endParaRPr lang="en-US" sz="1600" b="1" u="sng" dirty="0">
              <a:latin typeface="Calibri" panose="020F0502020204030204" pitchFamily="34" charset="0"/>
              <a:ea typeface="Calibri" panose="020F0502020204030204" pitchFamily="34" charset="0"/>
              <a:cs typeface="Calibri" panose="020F0502020204030204" pitchFamily="34" charset="0"/>
            </a:endParaRPr>
          </a:p>
          <a:p>
            <a:pPr marL="133350" lvl="0" indent="0" algn="just" rtl="0">
              <a:lnSpc>
                <a:spcPct val="70000"/>
              </a:lnSpc>
              <a:spcBef>
                <a:spcPts val="1000"/>
              </a:spcBef>
              <a:spcAft>
                <a:spcPts val="0"/>
              </a:spcAft>
              <a:buSzPts val="1500"/>
              <a:buNone/>
            </a:pPr>
            <a:r>
              <a:rPr lang="en-US" sz="1600" b="1" u="sng" dirty="0">
                <a:latin typeface="Calibri" panose="020F0502020204030204" pitchFamily="34" charset="0"/>
                <a:ea typeface="Calibri" panose="020F0502020204030204" pitchFamily="34" charset="0"/>
                <a:cs typeface="Calibri" panose="020F0502020204030204" pitchFamily="34" charset="0"/>
              </a:rPr>
              <a:t>Confusion Matrix Interpretation:</a:t>
            </a:r>
            <a:endParaRPr sz="1600" b="1" u="sng" dirty="0">
              <a:latin typeface="Calibri" panose="020F0502020204030204" pitchFamily="34" charset="0"/>
              <a:ea typeface="Calibri" panose="020F0502020204030204" pitchFamily="34" charset="0"/>
              <a:cs typeface="Calibri" panose="020F0502020204030204" pitchFamily="34" charset="0"/>
            </a:endParaRPr>
          </a:p>
          <a:p>
            <a:pPr marL="457200" lvl="0" indent="-323850" algn="just" rtl="0">
              <a:lnSpc>
                <a:spcPct val="70000"/>
              </a:lnSpc>
              <a:spcBef>
                <a:spcPts val="100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Interpreting confusion matrices to understand model performance beyond accuracy, especially in the context of imbalanced classes.</a:t>
            </a:r>
          </a:p>
          <a:p>
            <a:pPr lvl="0" indent="-323850" algn="just">
              <a:lnSpc>
                <a:spcPct val="70000"/>
              </a:lnSpc>
              <a:buSzPts val="1500"/>
            </a:pPr>
            <a:r>
              <a:rPr lang="en-US" sz="1600" dirty="0">
                <a:latin typeface="Calibri" panose="020F0502020204030204" pitchFamily="34" charset="0"/>
                <a:ea typeface="Calibri" panose="020F0502020204030204" pitchFamily="34" charset="0"/>
                <a:cs typeface="Calibri" panose="020F0502020204030204" pitchFamily="34" charset="0"/>
              </a:rPr>
              <a:t>We use a confusion matrix to evaluate the performance of a classification model by comparing predicted outcomes to actual outcomes. </a:t>
            </a:r>
          </a:p>
          <a:p>
            <a:pPr lvl="0" indent="-323850" algn="just">
              <a:lnSpc>
                <a:spcPct val="70000"/>
              </a:lnSpc>
              <a:buSzPts val="1500"/>
            </a:pPr>
            <a:r>
              <a:rPr lang="en-US" sz="1600" dirty="0">
                <a:latin typeface="Calibri" panose="020F0502020204030204" pitchFamily="34" charset="0"/>
                <a:ea typeface="Calibri" panose="020F0502020204030204" pitchFamily="34" charset="0"/>
                <a:cs typeface="Calibri" panose="020F0502020204030204" pitchFamily="34" charset="0"/>
              </a:rPr>
              <a:t>It provides a summary of correct and incorrect predictions, allowing us to calculate metrics like accuracy, precision, and recall. This helps to identify errors, such as false positives and false negatives, and improve the model's performance.</a:t>
            </a:r>
          </a:p>
          <a:p>
            <a:pPr marL="457200" lvl="0" indent="-323850" algn="just" rtl="0">
              <a:lnSpc>
                <a:spcPct val="70000"/>
              </a:lnSpc>
              <a:spcBef>
                <a:spcPts val="1000"/>
              </a:spcBef>
              <a:spcAft>
                <a:spcPts val="0"/>
              </a:spcAft>
              <a:buSzPts val="1500"/>
              <a:buChar char="•"/>
            </a:pPr>
            <a:endParaRPr sz="1600" dirty="0"/>
          </a:p>
        </p:txBody>
      </p:sp>
      <p:pic>
        <p:nvPicPr>
          <p:cNvPr id="465" name="Google Shape;465;g2e996ea32f7_0_26"/>
          <p:cNvPicPr preferRelativeResize="0"/>
          <p:nvPr/>
        </p:nvPicPr>
        <p:blipFill>
          <a:blip r:embed="rId5">
            <a:alphaModFix/>
          </a:blip>
          <a:stretch>
            <a:fillRect/>
          </a:stretch>
        </p:blipFill>
        <p:spPr>
          <a:xfrm>
            <a:off x="9045700" y="1993750"/>
            <a:ext cx="2182800" cy="2182800"/>
          </a:xfrm>
          <a:prstGeom prst="rect">
            <a:avLst/>
          </a:prstGeom>
          <a:noFill/>
          <a:ln>
            <a:noFill/>
          </a:ln>
        </p:spPr>
      </p:pic>
      <p:pic>
        <p:nvPicPr>
          <p:cNvPr id="2" name="Recorded Sound">
            <a:hlinkClick r:id="" action="ppaction://media"/>
            <a:extLst>
              <a:ext uri="{FF2B5EF4-FFF2-40B4-BE49-F238E27FC236}">
                <a16:creationId xmlns:a16="http://schemas.microsoft.com/office/drawing/2014/main" id="{B34D302A-F863-45A0-B4AC-CE1565E1C4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18900" y="522137"/>
            <a:ext cx="324871" cy="3248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2e996ea32f7_0_32"/>
          <p:cNvSpPr txBox="1">
            <a:spLocks noGrp="1"/>
          </p:cNvSpPr>
          <p:nvPr>
            <p:ph type="title"/>
          </p:nvPr>
        </p:nvSpPr>
        <p:spPr>
          <a:xfrm>
            <a:off x="457200" y="182400"/>
            <a:ext cx="7685100" cy="953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Technical Challenges</a:t>
            </a:r>
            <a:endParaRPr dirty="0"/>
          </a:p>
        </p:txBody>
      </p:sp>
      <p:sp>
        <p:nvSpPr>
          <p:cNvPr id="472" name="Google Shape;472;g2e996ea32f7_0_32"/>
          <p:cNvSpPr txBox="1">
            <a:spLocks noGrp="1"/>
          </p:cNvSpPr>
          <p:nvPr>
            <p:ph idx="1"/>
          </p:nvPr>
        </p:nvSpPr>
        <p:spPr>
          <a:xfrm>
            <a:off x="457200" y="1318850"/>
            <a:ext cx="9049500" cy="4858200"/>
          </a:xfrm>
          <a:prstGeom prst="rect">
            <a:avLst/>
          </a:prstGeom>
        </p:spPr>
        <p:txBody>
          <a:bodyPr spcFirstLastPara="1" wrap="square" lIns="91425" tIns="45700" rIns="91425" bIns="45700" anchor="t" anchorCtr="0">
            <a:noAutofit/>
          </a:bodyPr>
          <a:lstStyle/>
          <a:p>
            <a:pPr marL="0" lvl="0" indent="0" algn="l" rtl="0">
              <a:lnSpc>
                <a:spcPct val="60000"/>
              </a:lnSpc>
              <a:spcBef>
                <a:spcPts val="1000"/>
              </a:spcBef>
              <a:spcAft>
                <a:spcPts val="0"/>
              </a:spcAft>
              <a:buClr>
                <a:schemeClr val="dk1"/>
              </a:buClr>
              <a:buSzPts val="358"/>
              <a:buFont typeface="Arial"/>
              <a:buNone/>
            </a:pPr>
            <a:r>
              <a:rPr lang="en-US" sz="1600" b="1" u="sng" dirty="0">
                <a:latin typeface="Calibri" panose="020F0502020204030204" pitchFamily="34" charset="0"/>
                <a:ea typeface="Calibri" panose="020F0502020204030204" pitchFamily="34" charset="0"/>
                <a:cs typeface="Calibri" panose="020F0502020204030204" pitchFamily="34" charset="0"/>
              </a:rPr>
              <a:t>Visualization:</a:t>
            </a:r>
            <a:endParaRPr sz="1600" b="1" u="sng"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60000"/>
              </a:lnSpc>
              <a:spcBef>
                <a:spcPts val="100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Visualizing feature importance's and model performance in an informative way. For example, ensuring bubble charts are clear and interpretable.</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60000"/>
              </a:lnSpc>
              <a:spcBef>
                <a:spcPts val="1000"/>
              </a:spcBef>
              <a:spcAft>
                <a:spcPts val="0"/>
              </a:spcAft>
              <a:buClr>
                <a:schemeClr val="dk1"/>
              </a:buClr>
              <a:buSzPts val="358"/>
              <a:buFont typeface="Arial"/>
              <a:buNone/>
            </a:pPr>
            <a:endParaRPr sz="1600" b="1" u="sng"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60000"/>
              </a:lnSpc>
              <a:spcBef>
                <a:spcPts val="1000"/>
              </a:spcBef>
              <a:spcAft>
                <a:spcPts val="0"/>
              </a:spcAft>
              <a:buClr>
                <a:schemeClr val="dk1"/>
              </a:buClr>
              <a:buSzPts val="358"/>
              <a:buFont typeface="Arial"/>
              <a:buNone/>
            </a:pPr>
            <a:r>
              <a:rPr lang="en-US" sz="1600" b="1" u="sng" dirty="0">
                <a:latin typeface="Calibri" panose="020F0502020204030204" pitchFamily="34" charset="0"/>
                <a:ea typeface="Calibri" panose="020F0502020204030204" pitchFamily="34" charset="0"/>
                <a:cs typeface="Calibri" panose="020F0502020204030204" pitchFamily="34" charset="0"/>
              </a:rPr>
              <a:t>Model Integration:</a:t>
            </a:r>
            <a:endParaRPr sz="1600" b="1" u="sng"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60000"/>
              </a:lnSpc>
              <a:spcBef>
                <a:spcPts val="100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Integrating these models into a pipeline that can handle new data inputs and provide real-time predictions if needed.</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60000"/>
              </a:lnSpc>
              <a:spcBef>
                <a:spcPts val="1000"/>
              </a:spcBef>
              <a:spcAft>
                <a:spcPts val="0"/>
              </a:spcAft>
              <a:buSzPts val="358"/>
              <a:buNone/>
            </a:pP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80000"/>
              </a:lnSpc>
              <a:spcBef>
                <a:spcPts val="1000"/>
              </a:spcBef>
              <a:spcAft>
                <a:spcPts val="0"/>
              </a:spcAft>
              <a:buClr>
                <a:schemeClr val="dk1"/>
              </a:buClr>
              <a:buSzPts val="358"/>
              <a:buFont typeface="Arial"/>
              <a:buNone/>
            </a:pPr>
            <a:r>
              <a:rPr lang="en-US" sz="1600" b="1" u="sng" dirty="0">
                <a:latin typeface="Calibri" panose="020F0502020204030204" pitchFamily="34" charset="0"/>
                <a:ea typeface="Calibri" panose="020F0502020204030204" pitchFamily="34" charset="0"/>
                <a:cs typeface="Calibri" panose="020F0502020204030204" pitchFamily="34" charset="0"/>
              </a:rPr>
              <a:t>Different technical backgrounds:</a:t>
            </a:r>
            <a:r>
              <a:rPr lang="en-US" sz="1600" dirty="0">
                <a:latin typeface="Calibri" panose="020F0502020204030204" pitchFamily="34" charset="0"/>
                <a:ea typeface="Calibri" panose="020F0502020204030204" pitchFamily="34" charset="0"/>
                <a:cs typeface="Calibri" panose="020F0502020204030204" pitchFamily="34" charset="0"/>
              </a:rPr>
              <a:t> Team members may have different technical backgrounds, making it challenging to communicate complex ideas and concepts.</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80000"/>
              </a:lnSpc>
              <a:spcBef>
                <a:spcPts val="1000"/>
              </a:spcBef>
              <a:spcAft>
                <a:spcPts val="0"/>
              </a:spcAft>
              <a:buClr>
                <a:schemeClr val="dk1"/>
              </a:buClr>
              <a:buSzPts val="358"/>
              <a:buFont typeface="Arial"/>
              <a:buNone/>
            </a:pPr>
            <a:r>
              <a:rPr lang="en-US" sz="1600" b="1" dirty="0">
                <a:latin typeface="Calibri" panose="020F0502020204030204" pitchFamily="34" charset="0"/>
                <a:ea typeface="Calibri" panose="020F0502020204030204" pitchFamily="34" charset="0"/>
                <a:cs typeface="Calibri" panose="020F0502020204030204" pitchFamily="34" charset="0"/>
              </a:rPr>
              <a:t>Solution</a:t>
            </a:r>
            <a:r>
              <a:rPr lang="en-US" sz="1600" dirty="0">
                <a:latin typeface="Calibri" panose="020F0502020204030204" pitchFamily="34" charset="0"/>
                <a:ea typeface="Calibri" panose="020F0502020204030204" pitchFamily="34" charset="0"/>
                <a:cs typeface="Calibri" panose="020F0502020204030204" pitchFamily="34" charset="0"/>
              </a:rPr>
              <a:t>:</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80000"/>
              </a:lnSpc>
              <a:spcBef>
                <a:spcPts val="100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We overcomes from this using clear and concise language to explain technical concepts in the group </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80000"/>
              </a:lnSpc>
              <a:spcBef>
                <a:spcPts val="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By Encouraging active listening and open communication</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80000"/>
              </a:lnSpc>
              <a:spcBef>
                <a:spcPts val="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Assigning tasks based on individual strengths and expertise </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323850" algn="l" rtl="0">
              <a:lnSpc>
                <a:spcPct val="80000"/>
              </a:lnSpc>
              <a:spcBef>
                <a:spcPts val="0"/>
              </a:spcBef>
              <a:spcAft>
                <a:spcPts val="0"/>
              </a:spcAft>
              <a:buSzPts val="1500"/>
              <a:buChar char="•"/>
            </a:pPr>
            <a:r>
              <a:rPr lang="en-US" sz="1600" dirty="0">
                <a:latin typeface="Calibri" panose="020F0502020204030204" pitchFamily="34" charset="0"/>
                <a:ea typeface="Calibri" panose="020F0502020204030204" pitchFamily="34" charset="0"/>
                <a:cs typeface="Calibri" panose="020F0502020204030204" pitchFamily="34" charset="0"/>
              </a:rPr>
              <a:t>We Established a common goal and working together to achieve it</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80000"/>
              </a:lnSpc>
              <a:spcBef>
                <a:spcPts val="1000"/>
              </a:spcBef>
              <a:spcAft>
                <a:spcPts val="0"/>
              </a:spcAft>
              <a:buClr>
                <a:schemeClr val="dk1"/>
              </a:buClr>
              <a:buSzPts val="358"/>
              <a:buFont typeface="Arial"/>
              <a:buNone/>
            </a:pP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60000"/>
              </a:lnSpc>
              <a:spcBef>
                <a:spcPts val="1000"/>
              </a:spcBef>
              <a:spcAft>
                <a:spcPts val="0"/>
              </a:spcAft>
              <a:buSzPts val="358"/>
              <a:buNone/>
            </a:pPr>
            <a:r>
              <a:rPr lang="en-US" sz="1600" dirty="0">
                <a:latin typeface="Calibri" panose="020F0502020204030204" pitchFamily="34" charset="0"/>
                <a:ea typeface="Calibri" panose="020F0502020204030204" pitchFamily="34" charset="0"/>
                <a:cs typeface="Calibri" panose="020F0502020204030204" pitchFamily="34" charset="0"/>
              </a:rPr>
              <a:t>By addressing these specific challenges and observations, we can refine your bankruptcy prediction model to be more robust and reliable.</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60000"/>
              </a:lnSpc>
              <a:spcBef>
                <a:spcPts val="1000"/>
              </a:spcBef>
              <a:spcAft>
                <a:spcPts val="0"/>
              </a:spcAft>
              <a:buClr>
                <a:schemeClr val="dk1"/>
              </a:buClr>
              <a:buSzPts val="358"/>
              <a:buFont typeface="Arial"/>
              <a:buNone/>
            </a:pPr>
            <a:endParaRPr sz="1500" dirty="0"/>
          </a:p>
        </p:txBody>
      </p:sp>
      <p:pic>
        <p:nvPicPr>
          <p:cNvPr id="473" name="Google Shape;473;g2e996ea32f7_0_32"/>
          <p:cNvPicPr preferRelativeResize="0"/>
          <p:nvPr/>
        </p:nvPicPr>
        <p:blipFill>
          <a:blip r:embed="rId5">
            <a:alphaModFix/>
          </a:blip>
          <a:stretch>
            <a:fillRect/>
          </a:stretch>
        </p:blipFill>
        <p:spPr>
          <a:xfrm>
            <a:off x="9408500" y="2020775"/>
            <a:ext cx="2380500" cy="2176088"/>
          </a:xfrm>
          <a:prstGeom prst="rect">
            <a:avLst/>
          </a:prstGeom>
          <a:noFill/>
          <a:ln>
            <a:noFill/>
          </a:ln>
        </p:spPr>
      </p:pic>
      <p:pic>
        <p:nvPicPr>
          <p:cNvPr id="2" name="Recorded Sound">
            <a:hlinkClick r:id="" action="ppaction://media"/>
            <a:extLst>
              <a:ext uri="{FF2B5EF4-FFF2-40B4-BE49-F238E27FC236}">
                <a16:creationId xmlns:a16="http://schemas.microsoft.com/office/drawing/2014/main" id="{0CC19050-5EC2-44A1-91C6-1828ACCBC8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26057" y="573371"/>
            <a:ext cx="370058" cy="370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1026" name="Picture 2" descr="Thank You Images – Browse 311,490 Stock Photos, Vectors, and Video | Adobe  Stock">
            <a:extLst>
              <a:ext uri="{FF2B5EF4-FFF2-40B4-BE49-F238E27FC236}">
                <a16:creationId xmlns:a16="http://schemas.microsoft.com/office/drawing/2014/main" id="{6C80E5A9-335A-ACEC-58BD-BBB35D16C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970" y="1426029"/>
            <a:ext cx="9056915" cy="4528457"/>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8053A394-11F2-4299-8907-287B53929A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58286" y="351972"/>
            <a:ext cx="431799" cy="431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ADAC1-145A-3DBA-4CF0-A62BD481C50A}"/>
              </a:ext>
            </a:extLst>
          </p:cNvPr>
          <p:cNvSpPr txBox="1"/>
          <p:nvPr/>
        </p:nvSpPr>
        <p:spPr>
          <a:xfrm>
            <a:off x="3519948" y="565354"/>
            <a:ext cx="3569110" cy="646331"/>
          </a:xfrm>
          <a:prstGeom prst="rect">
            <a:avLst/>
          </a:prstGeom>
          <a:noFill/>
        </p:spPr>
        <p:txBody>
          <a:bodyPr wrap="square" rtlCol="0">
            <a:spAutoFit/>
          </a:bodyPr>
          <a:lstStyle/>
          <a:p>
            <a:r>
              <a:rPr lang="en-IN" sz="3600"/>
              <a:t>Data set details </a:t>
            </a:r>
          </a:p>
        </p:txBody>
      </p:sp>
      <p:sp>
        <p:nvSpPr>
          <p:cNvPr id="4" name="TextBox 3">
            <a:extLst>
              <a:ext uri="{FF2B5EF4-FFF2-40B4-BE49-F238E27FC236}">
                <a16:creationId xmlns:a16="http://schemas.microsoft.com/office/drawing/2014/main" id="{B706630D-CD02-D1DF-4ED8-65ACA1BA358F}"/>
              </a:ext>
            </a:extLst>
          </p:cNvPr>
          <p:cNvSpPr txBox="1"/>
          <p:nvPr/>
        </p:nvSpPr>
        <p:spPr>
          <a:xfrm>
            <a:off x="471949" y="1602659"/>
            <a:ext cx="8878529" cy="3960571"/>
          </a:xfrm>
          <a:prstGeom prst="rect">
            <a:avLst/>
          </a:prstGeom>
          <a:noFill/>
        </p:spPr>
        <p:txBody>
          <a:bodyPr wrap="square" rtlCol="0">
            <a:spAutoFit/>
          </a:bodyPr>
          <a:lstStyle/>
          <a:p>
            <a:pPr marL="0" lvl="0" indent="0" algn="l" rtl="0">
              <a:lnSpc>
                <a:spcPct val="90000"/>
              </a:lnSpc>
              <a:spcBef>
                <a:spcPts val="1000"/>
              </a:spcBef>
              <a:spcAft>
                <a:spcPts val="0"/>
              </a:spcAft>
              <a:buClr>
                <a:schemeClr val="lt1"/>
              </a:buClr>
              <a:buSzPct val="100000"/>
              <a:buNone/>
            </a:pPr>
            <a:r>
              <a:rPr lang="en-US" sz="1600" b="1" u="sng">
                <a:latin typeface="Calibri" panose="020F0502020204030204" pitchFamily="34" charset="0"/>
                <a:ea typeface="Calibri" panose="020F0502020204030204" pitchFamily="34" charset="0"/>
                <a:cs typeface="Calibri" panose="020F0502020204030204" pitchFamily="34" charset="0"/>
              </a:rPr>
              <a:t>Data</a:t>
            </a:r>
            <a:r>
              <a:rPr lang="en-US" sz="1600" u="sng">
                <a:latin typeface="Calibri" panose="020F0502020204030204" pitchFamily="34" charset="0"/>
                <a:ea typeface="Calibri" panose="020F0502020204030204" pitchFamily="34" charset="0"/>
                <a:cs typeface="Calibri" panose="020F0502020204030204" pitchFamily="34" charset="0"/>
              </a:rPr>
              <a:t>: </a:t>
            </a:r>
            <a:r>
              <a:rPr lang="en-US" sz="1600">
                <a:latin typeface="Calibri" panose="020F0502020204030204" pitchFamily="34" charset="0"/>
                <a:ea typeface="Calibri" panose="020F0502020204030204" pitchFamily="34" charset="0"/>
                <a:cs typeface="Calibri" panose="020F0502020204030204" pitchFamily="34" charset="0"/>
              </a:rPr>
              <a:t>250 companies with 7 features.</a:t>
            </a:r>
          </a:p>
          <a:p>
            <a:pPr marL="0" lvl="0" indent="0" algn="l" rtl="0">
              <a:lnSpc>
                <a:spcPct val="90000"/>
              </a:lnSpc>
              <a:spcBef>
                <a:spcPts val="1000"/>
              </a:spcBef>
              <a:spcAft>
                <a:spcPts val="0"/>
              </a:spcAft>
              <a:buClr>
                <a:schemeClr val="lt1"/>
              </a:buClr>
              <a:buSzPct val="100000"/>
              <a:buNone/>
            </a:pPr>
            <a:r>
              <a:rPr lang="en-US" sz="1600" b="1" u="sng">
                <a:latin typeface="Calibri" panose="020F0502020204030204" pitchFamily="34" charset="0"/>
                <a:ea typeface="Calibri" panose="020F0502020204030204" pitchFamily="34" charset="0"/>
                <a:cs typeface="Calibri" panose="020F0502020204030204" pitchFamily="34" charset="0"/>
              </a:rPr>
              <a:t>Features</a:t>
            </a:r>
            <a:r>
              <a:rPr lang="en-US" sz="1600" u="sng">
                <a:latin typeface="Calibri" panose="020F0502020204030204" pitchFamily="34" charset="0"/>
                <a:ea typeface="Calibri" panose="020F0502020204030204" pitchFamily="34" charset="0"/>
                <a:cs typeface="Calibri" panose="020F0502020204030204" pitchFamily="34" charset="0"/>
              </a:rPr>
              <a:t>:</a:t>
            </a:r>
            <a:endParaRPr lang="en-US" sz="1050">
              <a:latin typeface="Calibri" panose="020F0502020204030204" pitchFamily="34" charset="0"/>
              <a:ea typeface="Calibri" panose="020F0502020204030204" pitchFamily="34" charset="0"/>
              <a:cs typeface="Calibri" panose="020F0502020204030204" pitchFamily="34" charset="0"/>
            </a:endParaRPr>
          </a:p>
          <a:p>
            <a:pPr marL="742950" lvl="1" indent="-285750" algn="l" rtl="0">
              <a:lnSpc>
                <a:spcPct val="90000"/>
              </a:lnSpc>
              <a:spcBef>
                <a:spcPts val="500"/>
              </a:spcBef>
              <a:spcAft>
                <a:spcPts val="0"/>
              </a:spcAft>
              <a:buClr>
                <a:schemeClr val="lt1"/>
              </a:buClr>
              <a:buSzPct val="100000"/>
              <a:buFont typeface="Arial"/>
              <a:buChar char="•"/>
            </a:pPr>
            <a:r>
              <a:rPr lang="en-US" sz="1600">
                <a:latin typeface="Calibri" panose="020F0502020204030204" pitchFamily="34" charset="0"/>
                <a:ea typeface="Calibri" panose="020F0502020204030204" pitchFamily="34" charset="0"/>
                <a:cs typeface="Calibri" panose="020F0502020204030204" pitchFamily="34" charset="0"/>
              </a:rPr>
              <a:t>Industrial Risk</a:t>
            </a:r>
            <a:endParaRPr lang="en-US" sz="1050">
              <a:latin typeface="Calibri" panose="020F0502020204030204" pitchFamily="34" charset="0"/>
              <a:ea typeface="Calibri" panose="020F0502020204030204" pitchFamily="34" charset="0"/>
              <a:cs typeface="Calibri" panose="020F0502020204030204" pitchFamily="34" charset="0"/>
            </a:endParaRPr>
          </a:p>
          <a:p>
            <a:pPr marL="742950" lvl="1" indent="-285750" algn="l" rtl="0">
              <a:lnSpc>
                <a:spcPct val="90000"/>
              </a:lnSpc>
              <a:spcBef>
                <a:spcPts val="500"/>
              </a:spcBef>
              <a:spcAft>
                <a:spcPts val="0"/>
              </a:spcAft>
              <a:buClr>
                <a:schemeClr val="lt1"/>
              </a:buClr>
              <a:buSzPct val="100000"/>
              <a:buFont typeface="Arial"/>
              <a:buChar char="•"/>
            </a:pPr>
            <a:r>
              <a:rPr lang="en-US" sz="1600">
                <a:latin typeface="Calibri" panose="020F0502020204030204" pitchFamily="34" charset="0"/>
                <a:ea typeface="Calibri" panose="020F0502020204030204" pitchFamily="34" charset="0"/>
                <a:cs typeface="Calibri" panose="020F0502020204030204" pitchFamily="34" charset="0"/>
              </a:rPr>
              <a:t>Management Risk</a:t>
            </a:r>
            <a:endParaRPr lang="en-US" sz="1050">
              <a:latin typeface="Calibri" panose="020F0502020204030204" pitchFamily="34" charset="0"/>
              <a:ea typeface="Calibri" panose="020F0502020204030204" pitchFamily="34" charset="0"/>
              <a:cs typeface="Calibri" panose="020F0502020204030204" pitchFamily="34" charset="0"/>
            </a:endParaRPr>
          </a:p>
          <a:p>
            <a:pPr marL="742950" lvl="1" indent="-285750" algn="l" rtl="0">
              <a:lnSpc>
                <a:spcPct val="90000"/>
              </a:lnSpc>
              <a:spcBef>
                <a:spcPts val="500"/>
              </a:spcBef>
              <a:spcAft>
                <a:spcPts val="0"/>
              </a:spcAft>
              <a:buClr>
                <a:schemeClr val="lt1"/>
              </a:buClr>
              <a:buSzPct val="100000"/>
              <a:buFont typeface="Arial"/>
              <a:buChar char="•"/>
            </a:pPr>
            <a:r>
              <a:rPr lang="en-US" sz="1600">
                <a:latin typeface="Calibri" panose="020F0502020204030204" pitchFamily="34" charset="0"/>
                <a:ea typeface="Calibri" panose="020F0502020204030204" pitchFamily="34" charset="0"/>
                <a:cs typeface="Calibri" panose="020F0502020204030204" pitchFamily="34" charset="0"/>
              </a:rPr>
              <a:t>Financial Flexibility</a:t>
            </a:r>
            <a:endParaRPr lang="en-US" sz="1050">
              <a:latin typeface="Calibri" panose="020F0502020204030204" pitchFamily="34" charset="0"/>
              <a:ea typeface="Calibri" panose="020F0502020204030204" pitchFamily="34" charset="0"/>
              <a:cs typeface="Calibri" panose="020F0502020204030204" pitchFamily="34" charset="0"/>
            </a:endParaRPr>
          </a:p>
          <a:p>
            <a:pPr marL="742950" lvl="1" indent="-285750" algn="l" rtl="0">
              <a:lnSpc>
                <a:spcPct val="90000"/>
              </a:lnSpc>
              <a:spcBef>
                <a:spcPts val="500"/>
              </a:spcBef>
              <a:spcAft>
                <a:spcPts val="0"/>
              </a:spcAft>
              <a:buClr>
                <a:schemeClr val="lt1"/>
              </a:buClr>
              <a:buSzPct val="100000"/>
              <a:buFont typeface="Arial"/>
              <a:buChar char="•"/>
            </a:pPr>
            <a:r>
              <a:rPr lang="en-US" sz="1600">
                <a:latin typeface="Calibri" panose="020F0502020204030204" pitchFamily="34" charset="0"/>
                <a:ea typeface="Calibri" panose="020F0502020204030204" pitchFamily="34" charset="0"/>
                <a:cs typeface="Calibri" panose="020F0502020204030204" pitchFamily="34" charset="0"/>
              </a:rPr>
              <a:t>Credibility</a:t>
            </a:r>
            <a:endParaRPr lang="en-US" sz="1050">
              <a:latin typeface="Calibri" panose="020F0502020204030204" pitchFamily="34" charset="0"/>
              <a:ea typeface="Calibri" panose="020F0502020204030204" pitchFamily="34" charset="0"/>
              <a:cs typeface="Calibri" panose="020F0502020204030204" pitchFamily="34" charset="0"/>
            </a:endParaRPr>
          </a:p>
          <a:p>
            <a:pPr marL="742950" lvl="1" indent="-285750" algn="l" rtl="0">
              <a:lnSpc>
                <a:spcPct val="90000"/>
              </a:lnSpc>
              <a:spcBef>
                <a:spcPts val="500"/>
              </a:spcBef>
              <a:spcAft>
                <a:spcPts val="0"/>
              </a:spcAft>
              <a:buClr>
                <a:schemeClr val="lt1"/>
              </a:buClr>
              <a:buSzPct val="100000"/>
              <a:buFont typeface="Arial"/>
              <a:buChar char="•"/>
            </a:pPr>
            <a:r>
              <a:rPr lang="en-US" sz="1600">
                <a:latin typeface="Calibri" panose="020F0502020204030204" pitchFamily="34" charset="0"/>
                <a:ea typeface="Calibri" panose="020F0502020204030204" pitchFamily="34" charset="0"/>
                <a:cs typeface="Calibri" panose="020F0502020204030204" pitchFamily="34" charset="0"/>
              </a:rPr>
              <a:t>Competitiveness</a:t>
            </a:r>
            <a:endParaRPr lang="en-US" sz="1050">
              <a:latin typeface="Calibri" panose="020F0502020204030204" pitchFamily="34" charset="0"/>
              <a:ea typeface="Calibri" panose="020F0502020204030204" pitchFamily="34" charset="0"/>
              <a:cs typeface="Calibri" panose="020F0502020204030204" pitchFamily="34" charset="0"/>
            </a:endParaRPr>
          </a:p>
          <a:p>
            <a:pPr marL="742950" lvl="1" indent="-285750" algn="l" rtl="0">
              <a:lnSpc>
                <a:spcPct val="90000"/>
              </a:lnSpc>
              <a:spcBef>
                <a:spcPts val="500"/>
              </a:spcBef>
              <a:spcAft>
                <a:spcPts val="0"/>
              </a:spcAft>
              <a:buClr>
                <a:schemeClr val="lt1"/>
              </a:buClr>
              <a:buSzPct val="100000"/>
              <a:buFont typeface="Arial"/>
              <a:buChar char="•"/>
            </a:pPr>
            <a:r>
              <a:rPr lang="en-US" sz="1600">
                <a:latin typeface="Calibri" panose="020F0502020204030204" pitchFamily="34" charset="0"/>
                <a:ea typeface="Calibri" panose="020F0502020204030204" pitchFamily="34" charset="0"/>
                <a:cs typeface="Calibri" panose="020F0502020204030204" pitchFamily="34" charset="0"/>
              </a:rPr>
              <a:t>Operating Risk</a:t>
            </a:r>
            <a:endParaRPr lang="en-US" sz="105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ct val="100000"/>
              <a:buNone/>
            </a:pPr>
            <a:r>
              <a:rPr lang="en-US" sz="1600" b="1" u="sng">
                <a:latin typeface="Calibri" panose="020F0502020204030204" pitchFamily="34" charset="0"/>
                <a:ea typeface="Calibri" panose="020F0502020204030204" pitchFamily="34" charset="0"/>
                <a:cs typeface="Calibri" panose="020F0502020204030204" pitchFamily="34" charset="0"/>
              </a:rPr>
              <a:t>Target Variable</a:t>
            </a:r>
            <a:r>
              <a:rPr lang="en-US" sz="1600" u="sng">
                <a:latin typeface="Calibri" panose="020F0502020204030204" pitchFamily="34" charset="0"/>
                <a:ea typeface="Calibri" panose="020F0502020204030204" pitchFamily="34" charset="0"/>
                <a:cs typeface="Calibri" panose="020F0502020204030204" pitchFamily="34" charset="0"/>
              </a:rPr>
              <a:t>:</a:t>
            </a:r>
            <a:endParaRPr lang="en-US" sz="105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90000"/>
              </a:lnSpc>
              <a:spcBef>
                <a:spcPts val="500"/>
              </a:spcBef>
              <a:spcAft>
                <a:spcPts val="0"/>
              </a:spcAft>
              <a:buClr>
                <a:schemeClr val="lt1"/>
              </a:buClr>
              <a:buSzPct val="100000"/>
              <a:buChar char="•"/>
            </a:pPr>
            <a:r>
              <a:rPr lang="en-US" sz="1600">
                <a:latin typeface="Calibri" panose="020F0502020204030204" pitchFamily="34" charset="0"/>
                <a:ea typeface="Calibri" panose="020F0502020204030204" pitchFamily="34" charset="0"/>
                <a:cs typeface="Calibri" panose="020F0502020204030204" pitchFamily="34" charset="0"/>
              </a:rPr>
              <a:t>Class</a:t>
            </a:r>
          </a:p>
          <a:p>
            <a:pPr marL="0" lvl="0" indent="0" algn="l" rtl="0">
              <a:lnSpc>
                <a:spcPct val="90000"/>
              </a:lnSpc>
              <a:spcBef>
                <a:spcPts val="1000"/>
              </a:spcBef>
              <a:spcAft>
                <a:spcPts val="0"/>
              </a:spcAft>
              <a:buClr>
                <a:schemeClr val="lt1"/>
              </a:buClr>
              <a:buSzPct val="100000"/>
              <a:buNone/>
            </a:pPr>
            <a:r>
              <a:rPr lang="en-US" sz="1600">
                <a:latin typeface="Calibri" panose="020F0502020204030204" pitchFamily="34" charset="0"/>
                <a:ea typeface="Calibri" panose="020F0502020204030204" pitchFamily="34" charset="0"/>
                <a:cs typeface="Calibri" panose="020F0502020204030204" pitchFamily="34" charset="0"/>
              </a:rPr>
              <a:t>This project focuses on understanding the impact of different risks and business attributes on the probability of a company going bankrupt. The classification model will help in predicting bankruptcy based on these factors, aiding in better financial and operational decision-making.</a:t>
            </a:r>
            <a:endParaRPr lang="en-US" sz="1050">
              <a:latin typeface="Calibri" panose="020F0502020204030204" pitchFamily="34" charset="0"/>
              <a:ea typeface="Calibri" panose="020F0502020204030204" pitchFamily="34" charset="0"/>
              <a:cs typeface="Calibri" panose="020F0502020204030204" pitchFamily="34" charset="0"/>
            </a:endParaRPr>
          </a:p>
          <a:p>
            <a:endParaRPr lang="en-IN" sz="1000"/>
          </a:p>
        </p:txBody>
      </p:sp>
      <p:pic>
        <p:nvPicPr>
          <p:cNvPr id="3" name="Recorded Sound">
            <a:hlinkClick r:id="" action="ppaction://media"/>
            <a:extLst>
              <a:ext uri="{FF2B5EF4-FFF2-40B4-BE49-F238E27FC236}">
                <a16:creationId xmlns:a16="http://schemas.microsoft.com/office/drawing/2014/main" id="{8851B9A7-47C0-4A0C-9157-F023E7CE67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21257" y="602085"/>
            <a:ext cx="362857" cy="362857"/>
          </a:xfrm>
          <a:prstGeom prst="rect">
            <a:avLst/>
          </a:prstGeom>
        </p:spPr>
      </p:pic>
    </p:spTree>
    <p:extLst>
      <p:ext uri="{BB962C8B-B14F-4D97-AF65-F5344CB8AC3E}">
        <p14:creationId xmlns:p14="http://schemas.microsoft.com/office/powerpoint/2010/main" val="196512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457200" y="307832"/>
            <a:ext cx="1784556" cy="64589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Gill Sans"/>
              <a:buNone/>
            </a:pPr>
            <a:r>
              <a:rPr lang="en-US" sz="3600">
                <a:latin typeface="Calibri" panose="020F0502020204030204" pitchFamily="34" charset="0"/>
                <a:ea typeface="Calibri" panose="020F0502020204030204" pitchFamily="34" charset="0"/>
                <a:cs typeface="Calibri" panose="020F0502020204030204" pitchFamily="34" charset="0"/>
              </a:rPr>
              <a:t>Eda</a:t>
            </a:r>
            <a:endParaRPr sz="3600" dirty="0">
              <a:latin typeface="Calibri" panose="020F0502020204030204" pitchFamily="34" charset="0"/>
              <a:ea typeface="Calibri" panose="020F0502020204030204" pitchFamily="34" charset="0"/>
              <a:cs typeface="Calibri" panose="020F0502020204030204" pitchFamily="34" charset="0"/>
            </a:endParaRPr>
          </a:p>
        </p:txBody>
      </p:sp>
      <p:sp>
        <p:nvSpPr>
          <p:cNvPr id="159" name="Google Shape;159;p3"/>
          <p:cNvSpPr txBox="1">
            <a:spLocks noGrp="1"/>
          </p:cNvSpPr>
          <p:nvPr>
            <p:ph idx="1"/>
          </p:nvPr>
        </p:nvSpPr>
        <p:spPr>
          <a:xfrm>
            <a:off x="457198" y="1633393"/>
            <a:ext cx="7685037" cy="301726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800"/>
              <a:buNone/>
            </a:pPr>
            <a:r>
              <a:rPr lang="en-US" sz="1600" dirty="0">
                <a:latin typeface="Calibri" panose="020F0502020204030204" pitchFamily="34" charset="0"/>
                <a:ea typeface="Calibri" panose="020F0502020204030204" pitchFamily="34" charset="0"/>
                <a:cs typeface="Calibri" panose="020F0502020204030204" pitchFamily="34" charset="0"/>
              </a:rPr>
              <a:t>1.IMPORTING THE REQURIED LIBRARIES</a:t>
            </a:r>
            <a:endParaRPr sz="1600"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1000"/>
              </a:spcBef>
              <a:spcAft>
                <a:spcPts val="0"/>
              </a:spcAft>
              <a:buClr>
                <a:schemeClr val="lt1"/>
              </a:buClr>
              <a:buSzPts val="1800"/>
              <a:buChar char="•"/>
            </a:pPr>
            <a:r>
              <a:rPr lang="en-US" sz="1600" dirty="0">
                <a:latin typeface="Calibri" panose="020F0502020204030204" pitchFamily="34" charset="0"/>
                <a:ea typeface="Calibri" panose="020F0502020204030204" pitchFamily="34" charset="0"/>
                <a:cs typeface="Calibri" panose="020F0502020204030204" pitchFamily="34" charset="0"/>
              </a:rPr>
              <a:t>import pandas as pd</a:t>
            </a:r>
            <a:endParaRPr sz="1600"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1000"/>
              </a:spcBef>
              <a:spcAft>
                <a:spcPts val="0"/>
              </a:spcAft>
              <a:buClr>
                <a:schemeClr val="lt1"/>
              </a:buClr>
              <a:buSzPts val="1800"/>
              <a:buChar char="•"/>
            </a:pPr>
            <a:r>
              <a:rPr lang="en-US" sz="1600" dirty="0">
                <a:latin typeface="Calibri" panose="020F0502020204030204" pitchFamily="34" charset="0"/>
                <a:ea typeface="Calibri" panose="020F0502020204030204" pitchFamily="34" charset="0"/>
                <a:cs typeface="Calibri" panose="020F0502020204030204" pitchFamily="34" charset="0"/>
              </a:rPr>
              <a:t>import matplotlib , </a:t>
            </a:r>
            <a:r>
              <a:rPr lang="en-US" sz="1600" dirty="0" err="1">
                <a:latin typeface="Calibri" panose="020F0502020204030204" pitchFamily="34" charset="0"/>
                <a:ea typeface="Calibri" panose="020F0502020204030204" pitchFamily="34" charset="0"/>
                <a:cs typeface="Calibri" panose="020F0502020204030204" pitchFamily="34" charset="0"/>
              </a:rPr>
              <a:t>pyplot</a:t>
            </a:r>
            <a:r>
              <a:rPr lang="en-US" sz="1600" dirty="0">
                <a:latin typeface="Calibri" panose="020F0502020204030204" pitchFamily="34" charset="0"/>
                <a:ea typeface="Calibri" panose="020F0502020204030204" pitchFamily="34" charset="0"/>
                <a:cs typeface="Calibri" panose="020F0502020204030204" pitchFamily="34" charset="0"/>
              </a:rPr>
              <a:t> as </a:t>
            </a:r>
            <a:r>
              <a:rPr lang="en-US" sz="1600" dirty="0" err="1">
                <a:latin typeface="Calibri" panose="020F0502020204030204" pitchFamily="34" charset="0"/>
                <a:ea typeface="Calibri" panose="020F0502020204030204" pitchFamily="34" charset="0"/>
                <a:cs typeface="Calibri" panose="020F0502020204030204" pitchFamily="34" charset="0"/>
              </a:rPr>
              <a:t>plt</a:t>
            </a:r>
            <a:endParaRPr sz="1600"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1000"/>
              </a:spcBef>
              <a:spcAft>
                <a:spcPts val="0"/>
              </a:spcAft>
              <a:buClr>
                <a:schemeClr val="lt1"/>
              </a:buClr>
              <a:buSzPts val="1800"/>
              <a:buChar char="•"/>
            </a:pPr>
            <a:r>
              <a:rPr lang="en-US" sz="1600" dirty="0">
                <a:latin typeface="Calibri" panose="020F0502020204030204" pitchFamily="34" charset="0"/>
                <a:ea typeface="Calibri" panose="020F0502020204030204" pitchFamily="34" charset="0"/>
                <a:cs typeface="Calibri" panose="020F0502020204030204" pitchFamily="34" charset="0"/>
              </a:rPr>
              <a:t>import seaborn as </a:t>
            </a:r>
            <a:r>
              <a:rPr lang="en-US" sz="1600" dirty="0" err="1">
                <a:latin typeface="Calibri" panose="020F0502020204030204" pitchFamily="34" charset="0"/>
                <a:ea typeface="Calibri" panose="020F0502020204030204" pitchFamily="34" charset="0"/>
                <a:cs typeface="Calibri" panose="020F0502020204030204" pitchFamily="34" charset="0"/>
              </a:rPr>
              <a:t>sns</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1800"/>
              <a:buNone/>
            </a:pPr>
            <a:r>
              <a:rPr lang="en-US" sz="1600" dirty="0">
                <a:latin typeface="Calibri" panose="020F0502020204030204" pitchFamily="34" charset="0"/>
                <a:ea typeface="Calibri" panose="020F0502020204030204" pitchFamily="34" charset="0"/>
                <a:cs typeface="Calibri" panose="020F0502020204030204" pitchFamily="34" charset="0"/>
              </a:rPr>
              <a:t>2. Checking missing data and outliers</a:t>
            </a:r>
          </a:p>
          <a:p>
            <a:pPr marL="0" lvl="0" indent="0" algn="l" rtl="0">
              <a:lnSpc>
                <a:spcPct val="90000"/>
              </a:lnSpc>
              <a:spcBef>
                <a:spcPts val="1000"/>
              </a:spcBef>
              <a:spcAft>
                <a:spcPts val="0"/>
              </a:spcAft>
              <a:buClr>
                <a:schemeClr val="lt1"/>
              </a:buClr>
              <a:buSzPts val="1800"/>
              <a:buNone/>
            </a:pPr>
            <a:r>
              <a:rPr lang="en-US" sz="1600" dirty="0">
                <a:latin typeface="Calibri" panose="020F0502020204030204" pitchFamily="34" charset="0"/>
                <a:ea typeface="Calibri" panose="020F0502020204030204" pitchFamily="34" charset="0"/>
                <a:cs typeface="Calibri" panose="020F0502020204030204" pitchFamily="34" charset="0"/>
              </a:rPr>
              <a:t>3. Data encoding</a:t>
            </a:r>
          </a:p>
          <a:p>
            <a:pPr marL="0" lvl="0" indent="0" algn="l" rtl="0">
              <a:lnSpc>
                <a:spcPct val="90000"/>
              </a:lnSpc>
              <a:spcBef>
                <a:spcPts val="1000"/>
              </a:spcBef>
              <a:spcAft>
                <a:spcPts val="0"/>
              </a:spcAft>
              <a:buClr>
                <a:schemeClr val="lt1"/>
              </a:buClr>
              <a:buSzPts val="1800"/>
              <a:buNone/>
            </a:pPr>
            <a:r>
              <a:rPr lang="en-US" sz="1600" dirty="0">
                <a:latin typeface="Calibri" panose="020F0502020204030204" pitchFamily="34" charset="0"/>
                <a:ea typeface="Calibri" panose="020F0502020204030204" pitchFamily="34" charset="0"/>
                <a:cs typeface="Calibri" panose="020F0502020204030204" pitchFamily="34" charset="0"/>
              </a:rPr>
              <a:t>4. Checking correlation </a:t>
            </a:r>
            <a:endParaRPr sz="1600" dirty="0">
              <a:latin typeface="Calibri" panose="020F0502020204030204" pitchFamily="34" charset="0"/>
              <a:ea typeface="Calibri" panose="020F0502020204030204" pitchFamily="34" charset="0"/>
              <a:cs typeface="Calibri" panose="020F0502020204030204" pitchFamily="34" charset="0"/>
            </a:endParaRPr>
          </a:p>
        </p:txBody>
      </p:sp>
      <p:pic>
        <p:nvPicPr>
          <p:cNvPr id="2" name="Recorded Sound">
            <a:hlinkClick r:id="" action="ppaction://media"/>
            <a:extLst>
              <a:ext uri="{FF2B5EF4-FFF2-40B4-BE49-F238E27FC236}">
                <a16:creationId xmlns:a16="http://schemas.microsoft.com/office/drawing/2014/main" id="{6D22E3FA-5F54-4C7C-8A28-1C11F922F4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97028" y="630781"/>
            <a:ext cx="322949" cy="322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title"/>
          </p:nvPr>
        </p:nvSpPr>
        <p:spPr>
          <a:xfrm>
            <a:off x="457200" y="713576"/>
            <a:ext cx="7685037" cy="21101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2400"/>
              <a:buFont typeface="Gill Sans"/>
              <a:buNone/>
            </a:pPr>
            <a:br>
              <a:rPr lang="en-US" sz="2400" u="sng"/>
            </a:br>
            <a:br>
              <a:rPr lang="en-US" sz="2400" u="sng"/>
            </a:br>
            <a:br>
              <a:rPr lang="en-US" sz="2400" u="sng"/>
            </a:br>
            <a:br>
              <a:rPr lang="en-US" sz="2400" u="sng"/>
            </a:br>
            <a:br>
              <a:rPr lang="en-US" sz="2400" u="sng"/>
            </a:br>
            <a:br>
              <a:rPr lang="en-US" sz="2400" u="sng"/>
            </a:br>
            <a:br>
              <a:rPr lang="en-US" sz="2400" u="sng"/>
            </a:br>
            <a:r>
              <a:rPr lang="en-US" sz="2400" u="sng"/>
              <a:t>CONVERT ALL COLUMNS EXCEPT 'CLASS' TO FLOAT</a:t>
            </a:r>
            <a:endParaRPr sz="2400"/>
          </a:p>
        </p:txBody>
      </p:sp>
      <p:sp>
        <p:nvSpPr>
          <p:cNvPr id="173" name="Google Shape;173;p5"/>
          <p:cNvSpPr txBox="1">
            <a:spLocks noGrp="1"/>
          </p:cNvSpPr>
          <p:nvPr>
            <p:ph idx="1"/>
          </p:nvPr>
        </p:nvSpPr>
        <p:spPr>
          <a:xfrm>
            <a:off x="457200" y="211014"/>
            <a:ext cx="8152228" cy="61757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u="sng" dirty="0"/>
              <a:t> </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2000"/>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2000"/>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2000"/>
              <a:buNone/>
            </a:pPr>
            <a:r>
              <a:rPr lang="en-US" dirty="0">
                <a:latin typeface="Calibri" panose="020F0502020204030204" pitchFamily="34" charset="0"/>
                <a:ea typeface="Calibri" panose="020F0502020204030204" pitchFamily="34" charset="0"/>
                <a:cs typeface="Calibri" panose="020F0502020204030204" pitchFamily="34" charset="0"/>
              </a:rPr>
              <a:t>INSPECT THE UNIQUE VALUES IN THE 'CLASS' COLUMN</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2000"/>
              <a:buNone/>
            </a:pPr>
            <a:r>
              <a:rPr lang="en-US">
                <a:latin typeface="Calibri" panose="020F0502020204030204" pitchFamily="34" charset="0"/>
                <a:ea typeface="Calibri" panose="020F0502020204030204" pitchFamily="34" charset="0"/>
                <a:cs typeface="Calibri" panose="020F0502020204030204" pitchFamily="34" charset="0"/>
              </a:rPr>
              <a:t>CONVERT </a:t>
            </a:r>
            <a:r>
              <a:rPr lang="en-US" dirty="0">
                <a:latin typeface="Calibri" panose="020F0502020204030204" pitchFamily="34" charset="0"/>
                <a:ea typeface="Calibri" panose="020F0502020204030204" pitchFamily="34" charset="0"/>
                <a:cs typeface="Calibri" panose="020F0502020204030204" pitchFamily="34" charset="0"/>
              </a:rPr>
              <a:t>TARGET VARIABLE 'CLASS' </a:t>
            </a:r>
            <a:r>
              <a:rPr lang="en-US">
                <a:latin typeface="Calibri" panose="020F0502020204030204" pitchFamily="34" charset="0"/>
                <a:ea typeface="Calibri" panose="020F0502020204030204" pitchFamily="34" charset="0"/>
                <a:cs typeface="Calibri" panose="020F0502020204030204" pitchFamily="34" charset="0"/>
              </a:rPr>
              <a:t>TO BINARY</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174" name="Google Shape;174;p5"/>
          <p:cNvPicPr preferRelativeResize="0"/>
          <p:nvPr/>
        </p:nvPicPr>
        <p:blipFill rotWithShape="1">
          <a:blip r:embed="rId5">
            <a:alphaModFix/>
          </a:blip>
          <a:srcRect/>
          <a:stretch/>
        </p:blipFill>
        <p:spPr>
          <a:xfrm>
            <a:off x="5710560" y="1071716"/>
            <a:ext cx="6024239" cy="2902732"/>
          </a:xfrm>
          <a:prstGeom prst="rect">
            <a:avLst/>
          </a:prstGeom>
          <a:noFill/>
          <a:ln>
            <a:noFill/>
          </a:ln>
        </p:spPr>
      </p:pic>
      <p:pic>
        <p:nvPicPr>
          <p:cNvPr id="176" name="Google Shape;176;p5"/>
          <p:cNvPicPr preferRelativeResize="0"/>
          <p:nvPr/>
        </p:nvPicPr>
        <p:blipFill rotWithShape="1">
          <a:blip r:embed="rId6">
            <a:alphaModFix/>
          </a:blip>
          <a:srcRect/>
          <a:stretch/>
        </p:blipFill>
        <p:spPr>
          <a:xfrm>
            <a:off x="1880941" y="4166953"/>
            <a:ext cx="6261296" cy="2594065"/>
          </a:xfrm>
          <a:prstGeom prst="rect">
            <a:avLst/>
          </a:prstGeom>
          <a:noFill/>
          <a:ln>
            <a:noFill/>
          </a:ln>
        </p:spPr>
      </p:pic>
      <p:pic>
        <p:nvPicPr>
          <p:cNvPr id="2" name="Recorded Sound">
            <a:hlinkClick r:id="" action="ppaction://media"/>
            <a:extLst>
              <a:ext uri="{FF2B5EF4-FFF2-40B4-BE49-F238E27FC236}">
                <a16:creationId xmlns:a16="http://schemas.microsoft.com/office/drawing/2014/main" id="{3E06EB8F-6871-4441-8AF7-0AC8FB1F23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53485" y="209483"/>
            <a:ext cx="356574" cy="3565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title"/>
          </p:nvPr>
        </p:nvSpPr>
        <p:spPr>
          <a:xfrm>
            <a:off x="150056" y="79393"/>
            <a:ext cx="4314825" cy="90961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Gill Sans"/>
              <a:buNone/>
            </a:pPr>
            <a:r>
              <a:rPr lang="en-US" dirty="0">
                <a:latin typeface="Calibri" panose="020F0502020204030204" pitchFamily="34" charset="0"/>
                <a:ea typeface="Calibri" panose="020F0502020204030204" pitchFamily="34" charset="0"/>
                <a:cs typeface="Calibri" panose="020F0502020204030204" pitchFamily="34" charset="0"/>
              </a:rPr>
              <a:t>CORRELATION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07" name="Google Shape;207;p8"/>
          <p:cNvSpPr txBox="1">
            <a:spLocks noGrp="1"/>
          </p:cNvSpPr>
          <p:nvPr>
            <p:ph idx="1"/>
          </p:nvPr>
        </p:nvSpPr>
        <p:spPr>
          <a:xfrm>
            <a:off x="491197" y="858128"/>
            <a:ext cx="4314825" cy="184286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err="1">
                <a:latin typeface="Calibri" panose="020F0502020204030204" pitchFamily="34" charset="0"/>
                <a:ea typeface="Calibri" panose="020F0502020204030204" pitchFamily="34" charset="0"/>
                <a:cs typeface="Calibri" panose="020F0502020204030204" pitchFamily="34" charset="0"/>
              </a:rPr>
              <a:t>df_split.corr</a:t>
            </a:r>
            <a:r>
              <a:rPr lang="en-US"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06" name="Google Shape;206;p8"/>
          <p:cNvSpPr txBox="1">
            <a:spLocks noGrp="1"/>
          </p:cNvSpPr>
          <p:nvPr>
            <p:ph type="body" sz="half" idx="2"/>
          </p:nvPr>
        </p:nvSpPr>
        <p:spPr>
          <a:xfrm>
            <a:off x="5721927" y="858128"/>
            <a:ext cx="6320017" cy="5162844"/>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lt1"/>
              </a:buClr>
              <a:buSzPct val="100000"/>
              <a:buNone/>
            </a:pPr>
            <a:r>
              <a:rPr lang="en-US" sz="1900" b="1" u="sng" dirty="0">
                <a:latin typeface="Calibri" panose="020F0502020204030204" pitchFamily="34" charset="0"/>
                <a:ea typeface="Calibri" panose="020F0502020204030204" pitchFamily="34" charset="0"/>
                <a:cs typeface="Calibri" panose="020F0502020204030204" pitchFamily="34" charset="0"/>
              </a:rPr>
              <a:t>Observations:</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31" algn="l" rtl="0">
              <a:lnSpc>
                <a:spcPct val="90000"/>
              </a:lnSpc>
              <a:spcBef>
                <a:spcPts val="1000"/>
              </a:spcBef>
              <a:spcAft>
                <a:spcPts val="0"/>
              </a:spcAft>
              <a:buClr>
                <a:schemeClr val="lt1"/>
              </a:buClr>
              <a:buSzPct val="100000"/>
              <a:buFont typeface="Gill Sans"/>
              <a:buAutoNum type="arabicPeriod"/>
            </a:pPr>
            <a:r>
              <a:rPr lang="en-US" sz="1900" dirty="0">
                <a:latin typeface="Calibri" panose="020F0502020204030204" pitchFamily="34" charset="0"/>
                <a:ea typeface="Calibri" panose="020F0502020204030204" pitchFamily="34" charset="0"/>
                <a:cs typeface="Calibri" panose="020F0502020204030204" pitchFamily="34" charset="0"/>
              </a:rPr>
              <a:t>Companies with higher industrial and management risks tend to have lower financial flexibility, making them more vulnerable to financial shocks.</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31" algn="l" rtl="0">
              <a:lnSpc>
                <a:spcPct val="90000"/>
              </a:lnSpc>
              <a:spcBef>
                <a:spcPts val="1000"/>
              </a:spcBef>
              <a:spcAft>
                <a:spcPts val="0"/>
              </a:spcAft>
              <a:buClr>
                <a:schemeClr val="lt1"/>
              </a:buClr>
              <a:buSzPct val="100000"/>
              <a:buFont typeface="Gill Sans"/>
              <a:buAutoNum type="arabicPeriod"/>
            </a:pPr>
            <a:r>
              <a:rPr lang="en-US" sz="1900" dirty="0">
                <a:latin typeface="Calibri" panose="020F0502020204030204" pitchFamily="34" charset="0"/>
                <a:ea typeface="Calibri" panose="020F0502020204030204" pitchFamily="34" charset="0"/>
                <a:cs typeface="Calibri" panose="020F0502020204030204" pitchFamily="34" charset="0"/>
              </a:rPr>
              <a:t>Financial flexibility enhances a company's credibility and competitiveness, indicating a strong market position.</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31" algn="l" rtl="0">
              <a:lnSpc>
                <a:spcPct val="90000"/>
              </a:lnSpc>
              <a:spcBef>
                <a:spcPts val="1000"/>
              </a:spcBef>
              <a:spcAft>
                <a:spcPts val="0"/>
              </a:spcAft>
              <a:buClr>
                <a:schemeClr val="lt1"/>
              </a:buClr>
              <a:buSzPct val="100000"/>
              <a:buFont typeface="Gill Sans"/>
              <a:buAutoNum type="arabicPeriod"/>
            </a:pPr>
            <a:r>
              <a:rPr lang="en-US" sz="1900" dirty="0">
                <a:latin typeface="Calibri" panose="020F0502020204030204" pitchFamily="34" charset="0"/>
                <a:ea typeface="Calibri" panose="020F0502020204030204" pitchFamily="34" charset="0"/>
                <a:cs typeface="Calibri" panose="020F0502020204030204" pitchFamily="34" charset="0"/>
              </a:rPr>
              <a:t>Classification of companies is influenced by their credibility and competitiveness levels.</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31" algn="l" rtl="0">
              <a:lnSpc>
                <a:spcPct val="90000"/>
              </a:lnSpc>
              <a:spcBef>
                <a:spcPts val="1000"/>
              </a:spcBef>
              <a:spcAft>
                <a:spcPts val="0"/>
              </a:spcAft>
              <a:buClr>
                <a:schemeClr val="lt1"/>
              </a:buClr>
              <a:buSzPct val="100000"/>
              <a:buFont typeface="Noto Sans Symbols"/>
              <a:buChar char="⮚"/>
            </a:pPr>
            <a:r>
              <a:rPr lang="en-US" sz="1900" b="1" u="sng" dirty="0">
                <a:latin typeface="Calibri" panose="020F0502020204030204" pitchFamily="34" charset="0"/>
                <a:ea typeface="Calibri" panose="020F0502020204030204" pitchFamily="34" charset="0"/>
                <a:cs typeface="Calibri" panose="020F0502020204030204" pitchFamily="34" charset="0"/>
              </a:rPr>
              <a:t>Positive Correlations:</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31" algn="l" rtl="0">
              <a:lnSpc>
                <a:spcPct val="90000"/>
              </a:lnSpc>
              <a:spcBef>
                <a:spcPts val="1000"/>
              </a:spcBef>
              <a:spcAft>
                <a:spcPts val="0"/>
              </a:spcAft>
              <a:buClr>
                <a:schemeClr val="lt1"/>
              </a:buClr>
              <a:buSzPct val="100000"/>
              <a:buFont typeface="Gill Sans"/>
              <a:buAutoNum type="arabicPeriod"/>
            </a:pPr>
            <a:r>
              <a:rPr lang="en-US" sz="1900" dirty="0">
                <a:latin typeface="Calibri" panose="020F0502020204030204" pitchFamily="34" charset="0"/>
                <a:ea typeface="Calibri" panose="020F0502020204030204" pitchFamily="34" charset="0"/>
                <a:cs typeface="Calibri" panose="020F0502020204030204" pitchFamily="34" charset="0"/>
              </a:rPr>
              <a:t>Financial flexibility correlates positively with credibility (0.525) and competitiveness (0.687).</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31" algn="l" rtl="0">
              <a:lnSpc>
                <a:spcPct val="90000"/>
              </a:lnSpc>
              <a:spcBef>
                <a:spcPts val="1000"/>
              </a:spcBef>
              <a:spcAft>
                <a:spcPts val="0"/>
              </a:spcAft>
              <a:buClr>
                <a:schemeClr val="lt1"/>
              </a:buClr>
              <a:buSzPct val="100000"/>
              <a:buFont typeface="Gill Sans"/>
              <a:buAutoNum type="arabicPeriod"/>
            </a:pPr>
            <a:r>
              <a:rPr lang="en-US" sz="1900" dirty="0">
                <a:latin typeface="Calibri" panose="020F0502020204030204" pitchFamily="34" charset="0"/>
                <a:ea typeface="Calibri" panose="020F0502020204030204" pitchFamily="34" charset="0"/>
                <a:cs typeface="Calibri" panose="020F0502020204030204" pitchFamily="34" charset="0"/>
              </a:rPr>
              <a:t>Industrial risk correlates positively with management risk (0.255).</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31" algn="l" rtl="0">
              <a:lnSpc>
                <a:spcPct val="90000"/>
              </a:lnSpc>
              <a:spcBef>
                <a:spcPts val="1000"/>
              </a:spcBef>
              <a:spcAft>
                <a:spcPts val="0"/>
              </a:spcAft>
              <a:buClr>
                <a:schemeClr val="lt1"/>
              </a:buClr>
              <a:buSzPct val="100000"/>
              <a:buFont typeface="Noto Sans Symbols"/>
              <a:buChar char="⮚"/>
            </a:pPr>
            <a:r>
              <a:rPr lang="en-US" sz="1900" b="1" u="sng" dirty="0">
                <a:latin typeface="Calibri" panose="020F0502020204030204" pitchFamily="34" charset="0"/>
                <a:ea typeface="Calibri" panose="020F0502020204030204" pitchFamily="34" charset="0"/>
                <a:cs typeface="Calibri" panose="020F0502020204030204" pitchFamily="34" charset="0"/>
              </a:rPr>
              <a:t>Negative Correlations:</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31" algn="l" rtl="0">
              <a:lnSpc>
                <a:spcPct val="90000"/>
              </a:lnSpc>
              <a:spcBef>
                <a:spcPts val="1000"/>
              </a:spcBef>
              <a:spcAft>
                <a:spcPts val="0"/>
              </a:spcAft>
              <a:buClr>
                <a:schemeClr val="lt1"/>
              </a:buClr>
              <a:buSzPct val="100000"/>
              <a:buFont typeface="Gill Sans"/>
              <a:buAutoNum type="arabicPeriod"/>
            </a:pPr>
            <a:r>
              <a:rPr lang="en-US" sz="1900" dirty="0">
                <a:latin typeface="Calibri" panose="020F0502020204030204" pitchFamily="34" charset="0"/>
                <a:ea typeface="Calibri" panose="020F0502020204030204" pitchFamily="34" charset="0"/>
                <a:cs typeface="Calibri" panose="020F0502020204030204" pitchFamily="34" charset="0"/>
              </a:rPr>
              <a:t>Financial flexibility correlates negatively with industrial risk (-0.163) and management risk (-0.255).</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31" algn="l" rtl="0">
              <a:lnSpc>
                <a:spcPct val="90000"/>
              </a:lnSpc>
              <a:spcBef>
                <a:spcPts val="1000"/>
              </a:spcBef>
              <a:spcAft>
                <a:spcPts val="0"/>
              </a:spcAft>
              <a:buClr>
                <a:schemeClr val="lt1"/>
              </a:buClr>
              <a:buSzPct val="100000"/>
              <a:buFont typeface="Gill Sans"/>
              <a:buAutoNum type="arabicPeriod"/>
            </a:pPr>
            <a:r>
              <a:rPr lang="en-US" sz="1900" dirty="0">
                <a:latin typeface="Calibri" panose="020F0502020204030204" pitchFamily="34" charset="0"/>
                <a:ea typeface="Calibri" panose="020F0502020204030204" pitchFamily="34" charset="0"/>
                <a:cs typeface="Calibri" panose="020F0502020204030204" pitchFamily="34" charset="0"/>
              </a:rPr>
              <a:t>Credibility (-0.756) and competitiveness (-0.899) negatively correlate with classification.</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87629" algn="l" rtl="0">
              <a:lnSpc>
                <a:spcPct val="90000"/>
              </a:lnSpc>
              <a:spcBef>
                <a:spcPts val="1000"/>
              </a:spcBef>
              <a:spcAft>
                <a:spcPts val="0"/>
              </a:spcAft>
              <a:buClr>
                <a:schemeClr val="lt1"/>
              </a:buClr>
              <a:buSzPct val="100000"/>
              <a:buNone/>
            </a:pPr>
            <a:endParaRPr dirty="0"/>
          </a:p>
        </p:txBody>
      </p:sp>
      <p:pic>
        <p:nvPicPr>
          <p:cNvPr id="208" name="Google Shape;208;p8"/>
          <p:cNvPicPr preferRelativeResize="0"/>
          <p:nvPr/>
        </p:nvPicPr>
        <p:blipFill rotWithShape="1">
          <a:blip r:embed="rId5">
            <a:alphaModFix/>
          </a:blip>
          <a:srcRect/>
          <a:stretch/>
        </p:blipFill>
        <p:spPr>
          <a:xfrm>
            <a:off x="75046" y="1820990"/>
            <a:ext cx="5646881" cy="2725610"/>
          </a:xfrm>
          <a:prstGeom prst="rect">
            <a:avLst/>
          </a:prstGeom>
          <a:noFill/>
          <a:ln>
            <a:noFill/>
          </a:ln>
        </p:spPr>
      </p:pic>
      <p:pic>
        <p:nvPicPr>
          <p:cNvPr id="2" name="Recorded Sound">
            <a:hlinkClick r:id="" action="ppaction://media"/>
            <a:extLst>
              <a:ext uri="{FF2B5EF4-FFF2-40B4-BE49-F238E27FC236}">
                <a16:creationId xmlns:a16="http://schemas.microsoft.com/office/drawing/2014/main" id="{D5BFDBB6-E7DC-4437-9B7C-076B67E8AD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203" y="281441"/>
            <a:ext cx="342673" cy="3426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218049" y="98141"/>
            <a:ext cx="4314900" cy="5700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ct val="100000"/>
              <a:buFont typeface="Gill Sans"/>
              <a:buNone/>
            </a:pPr>
            <a:r>
              <a:rPr lang="en-US" sz="2800" u="sng" dirty="0">
                <a:latin typeface="Calibri" panose="020F0502020204030204" pitchFamily="34" charset="0"/>
                <a:ea typeface="Calibri" panose="020F0502020204030204" pitchFamily="34" charset="0"/>
                <a:cs typeface="Calibri" panose="020F0502020204030204" pitchFamily="34" charset="0"/>
              </a:rPr>
              <a:t>Data Visualization</a:t>
            </a:r>
            <a:endParaRPr sz="2800" u="sng" dirty="0">
              <a:latin typeface="Calibri" panose="020F0502020204030204" pitchFamily="34" charset="0"/>
              <a:ea typeface="Calibri" panose="020F0502020204030204" pitchFamily="34" charset="0"/>
              <a:cs typeface="Calibri" panose="020F0502020204030204" pitchFamily="34" charset="0"/>
            </a:endParaRPr>
          </a:p>
        </p:txBody>
      </p:sp>
      <p:sp>
        <p:nvSpPr>
          <p:cNvPr id="215" name="Google Shape;215;p9"/>
          <p:cNvSpPr txBox="1">
            <a:spLocks noGrp="1"/>
          </p:cNvSpPr>
          <p:nvPr>
            <p:ph idx="1"/>
          </p:nvPr>
        </p:nvSpPr>
        <p:spPr>
          <a:xfrm>
            <a:off x="218050" y="872197"/>
            <a:ext cx="4908132" cy="581954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u="sng" dirty="0">
                <a:latin typeface="Calibri" panose="020F0502020204030204" pitchFamily="34" charset="0"/>
                <a:ea typeface="Calibri" panose="020F0502020204030204" pitchFamily="34" charset="0"/>
                <a:cs typeface="Calibri" panose="020F0502020204030204" pitchFamily="34" charset="0"/>
              </a:rPr>
              <a:t>CO-RELATION  ANALYSIS:</a:t>
            </a:r>
            <a:endParaRPr sz="16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2400"/>
              <a:buNone/>
            </a:pPr>
            <a:endParaRPr lang="en-US" b="1" u="sng"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2400"/>
              <a:buNone/>
            </a:pPr>
            <a:r>
              <a:rPr lang="en-US" b="1" u="sng" dirty="0">
                <a:latin typeface="Calibri" panose="020F0502020204030204" pitchFamily="34" charset="0"/>
                <a:ea typeface="Calibri" panose="020F0502020204030204" pitchFamily="34" charset="0"/>
                <a:cs typeface="Calibri" panose="020F0502020204030204" pitchFamily="34" charset="0"/>
              </a:rPr>
              <a:t>Observation</a:t>
            </a:r>
            <a:endParaRPr sz="2000" dirty="0">
              <a:latin typeface="Calibri" panose="020F0502020204030204" pitchFamily="34" charset="0"/>
              <a:ea typeface="Calibri" panose="020F0502020204030204" pitchFamily="34" charset="0"/>
              <a:cs typeface="Calibri" panose="020F0502020204030204" pitchFamily="34" charset="0"/>
            </a:endParaRPr>
          </a:p>
          <a:p>
            <a:pPr marL="285750" lvl="0" indent="-285750" algn="l" rtl="0">
              <a:lnSpc>
                <a:spcPct val="90000"/>
              </a:lnSpc>
              <a:spcBef>
                <a:spcPts val="1000"/>
              </a:spcBef>
              <a:spcAft>
                <a:spcPts val="0"/>
              </a:spcAft>
              <a:buClr>
                <a:schemeClr val="lt1"/>
              </a:buClr>
              <a:buSzPts val="2000"/>
              <a:buFont typeface="Arial"/>
              <a:buChar char="•"/>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financial_flexibility</a:t>
            </a:r>
            <a:r>
              <a:rPr lang="en-US" sz="2000" dirty="0">
                <a:latin typeface="Calibri" panose="020F0502020204030204" pitchFamily="34" charset="0"/>
                <a:ea typeface="Calibri" panose="020F0502020204030204" pitchFamily="34" charset="0"/>
                <a:cs typeface="Calibri" panose="020F0502020204030204" pitchFamily="34" charset="0"/>
              </a:rPr>
              <a:t> and credibility are strong predictors of competitiveness, suggesting that companies with higher financial flexibility of 0.69 and credibility tend to be more competitive with 0.68.</a:t>
            </a:r>
            <a:endParaRPr dirty="0">
              <a:latin typeface="Calibri" panose="020F0502020204030204" pitchFamily="34" charset="0"/>
              <a:ea typeface="Calibri" panose="020F0502020204030204" pitchFamily="34" charset="0"/>
              <a:cs typeface="Calibri" panose="020F0502020204030204" pitchFamily="34" charset="0"/>
            </a:endParaRPr>
          </a:p>
          <a:p>
            <a:pPr marL="285750" lvl="0" indent="-285750" algn="l" rtl="0">
              <a:lnSpc>
                <a:spcPct val="90000"/>
              </a:lnSpc>
              <a:spcBef>
                <a:spcPts val="1000"/>
              </a:spcBef>
              <a:spcAft>
                <a:spcPts val="0"/>
              </a:spcAft>
              <a:buClr>
                <a:schemeClr val="lt1"/>
              </a:buClr>
              <a:buSzPts val="2000"/>
              <a:buFont typeface="Arial"/>
              <a:buChar char="•"/>
            </a:pPr>
            <a:r>
              <a:rPr lang="en-US" sz="2000" dirty="0">
                <a:latin typeface="Calibri" panose="020F0502020204030204" pitchFamily="34" charset="0"/>
                <a:ea typeface="Calibri" panose="020F0502020204030204" pitchFamily="34" charset="0"/>
                <a:cs typeface="Calibri" panose="020F0502020204030204" pitchFamily="34" charset="0"/>
              </a:rPr>
              <a:t>class is negatively correlated with competitiveness, credibility 0.68, and </a:t>
            </a:r>
            <a:r>
              <a:rPr lang="en-US" sz="2000" dirty="0" err="1">
                <a:latin typeface="Calibri" panose="020F0502020204030204" pitchFamily="34" charset="0"/>
                <a:ea typeface="Calibri" panose="020F0502020204030204" pitchFamily="34" charset="0"/>
                <a:cs typeface="Calibri" panose="020F0502020204030204" pitchFamily="34" charset="0"/>
              </a:rPr>
              <a:t>financial_flexibility</a:t>
            </a:r>
            <a:r>
              <a:rPr lang="en-US" sz="2000" dirty="0">
                <a:latin typeface="Calibri" panose="020F0502020204030204" pitchFamily="34" charset="0"/>
                <a:ea typeface="Calibri" panose="020F0502020204030204" pitchFamily="34" charset="0"/>
                <a:cs typeface="Calibri" panose="020F0502020204030204" pitchFamily="34" charset="0"/>
              </a:rPr>
              <a:t> 0.69, indicating that companies with a lower class rating tend to have lower competitiveness -0.9, credibility -0.76, and financial flexibility -0.75</a:t>
            </a:r>
            <a:r>
              <a:rPr lang="en-US" dirty="0"/>
              <a:t>.</a:t>
            </a:r>
            <a:endParaRPr dirty="0"/>
          </a:p>
        </p:txBody>
      </p:sp>
      <p:pic>
        <p:nvPicPr>
          <p:cNvPr id="214" name="Google Shape;214;p9" descr="A colorful squares with black text"/>
          <p:cNvPicPr preferRelativeResize="0">
            <a:picLocks noGrp="1"/>
          </p:cNvPicPr>
          <p:nvPr>
            <p:ph type="body" sz="half" idx="2"/>
          </p:nvPr>
        </p:nvPicPr>
        <p:blipFill rotWithShape="1">
          <a:blip r:embed="rId5">
            <a:alphaModFix/>
          </a:blip>
          <a:stretch/>
        </p:blipFill>
        <p:spPr>
          <a:xfrm>
            <a:off x="5346700" y="872197"/>
            <a:ext cx="6350000" cy="4741203"/>
          </a:xfrm>
          <a:prstGeom prst="rect">
            <a:avLst/>
          </a:prstGeom>
          <a:noFill/>
          <a:ln>
            <a:noFill/>
          </a:ln>
        </p:spPr>
      </p:pic>
      <p:pic>
        <p:nvPicPr>
          <p:cNvPr id="2" name="Recorded Sound">
            <a:hlinkClick r:id="" action="ppaction://media"/>
            <a:extLst>
              <a:ext uri="{FF2B5EF4-FFF2-40B4-BE49-F238E27FC236}">
                <a16:creationId xmlns:a16="http://schemas.microsoft.com/office/drawing/2014/main" id="{FB51A8EA-2C22-41B0-91C6-39AEE45FEE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87100" y="98141"/>
            <a:ext cx="453402" cy="4534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0"/>
          <p:cNvSpPr txBox="1">
            <a:spLocks noGrp="1"/>
          </p:cNvSpPr>
          <p:nvPr>
            <p:ph type="title"/>
          </p:nvPr>
        </p:nvSpPr>
        <p:spPr>
          <a:xfrm>
            <a:off x="648936" y="532203"/>
            <a:ext cx="4314825" cy="12660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2400"/>
              <a:buFont typeface="Gill Sans"/>
              <a:buNone/>
            </a:pPr>
            <a:r>
              <a:rPr lang="en-US" sz="3600" b="1" dirty="0">
                <a:latin typeface="Calibri" panose="020F0502020204030204" pitchFamily="34" charset="0"/>
                <a:ea typeface="Calibri" panose="020F0502020204030204" pitchFamily="34" charset="0"/>
                <a:cs typeface="Calibri" panose="020F0502020204030204" pitchFamily="34" charset="0"/>
              </a:rPr>
              <a:t>Box-Plot</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221" name="Google Shape;221;p10"/>
          <p:cNvSpPr txBox="1">
            <a:spLocks noGrp="1"/>
          </p:cNvSpPr>
          <p:nvPr>
            <p:ph idx="1"/>
          </p:nvPr>
        </p:nvSpPr>
        <p:spPr>
          <a:xfrm>
            <a:off x="457199" y="845225"/>
            <a:ext cx="4698300" cy="539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700"/>
              <a:buNone/>
            </a:pPr>
            <a:r>
              <a:rPr lang="en-US" sz="1700" u="sng" dirty="0">
                <a:latin typeface="Calibri" panose="020F0502020204030204" pitchFamily="34" charset="0"/>
                <a:ea typeface="Calibri" panose="020F0502020204030204" pitchFamily="34" charset="0"/>
                <a:cs typeface="Calibri" panose="020F0502020204030204" pitchFamily="34" charset="0"/>
              </a:rPr>
              <a:t>Observation:</a:t>
            </a:r>
            <a:endParaRPr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lnSpc>
                <a:spcPct val="90000"/>
              </a:lnSpc>
              <a:spcBef>
                <a:spcPts val="1000"/>
              </a:spcBef>
              <a:spcAft>
                <a:spcPts val="0"/>
              </a:spcAft>
              <a:buClr>
                <a:schemeClr val="lt1"/>
              </a:buClr>
              <a:buSzPts val="1700"/>
              <a:buFont typeface="Arial"/>
              <a:buChar char="•"/>
            </a:pPr>
            <a:r>
              <a:rPr lang="en-US" sz="1700" b="1" u="sng" dirty="0">
                <a:latin typeface="Calibri" panose="020F0502020204030204" pitchFamily="34" charset="0"/>
                <a:ea typeface="Calibri" panose="020F0502020204030204" pitchFamily="34" charset="0"/>
                <a:cs typeface="Calibri" panose="020F0502020204030204" pitchFamily="34" charset="0"/>
              </a:rPr>
              <a:t>Industrial, Management, and Operating Risks by Class:</a:t>
            </a:r>
            <a:endParaRPr sz="1700" u="sng"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lnSpc>
                <a:spcPct val="90000"/>
              </a:lnSpc>
              <a:spcBef>
                <a:spcPts val="500"/>
              </a:spcBef>
              <a:spcAft>
                <a:spcPts val="0"/>
              </a:spcAft>
              <a:buClr>
                <a:schemeClr val="lt1"/>
              </a:buClr>
              <a:buSzPts val="1700"/>
              <a:buFont typeface="Gill Sans"/>
              <a:buAutoNum type="arabicPeriod"/>
            </a:pPr>
            <a:r>
              <a:rPr lang="en-US" sz="1700" b="1" dirty="0">
                <a:latin typeface="Calibri" panose="020F0502020204030204" pitchFamily="34" charset="0"/>
                <a:ea typeface="Calibri" panose="020F0502020204030204" pitchFamily="34" charset="0"/>
                <a:cs typeface="Calibri" panose="020F0502020204030204" pitchFamily="34" charset="0"/>
              </a:rPr>
              <a:t>Bankruptcy Group [1]:</a:t>
            </a:r>
            <a:r>
              <a:rPr lang="en-US" sz="1700" dirty="0">
                <a:latin typeface="Calibri" panose="020F0502020204030204" pitchFamily="34" charset="0"/>
                <a:ea typeface="Calibri" panose="020F0502020204030204" pitchFamily="34" charset="0"/>
                <a:cs typeface="Calibri" panose="020F0502020204030204" pitchFamily="34" charset="0"/>
              </a:rPr>
              <a:t> Median value around 0.8 for all three risks; IQR between 0.6 and 1.0.</a:t>
            </a:r>
            <a:endParaRPr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lnSpc>
                <a:spcPct val="90000"/>
              </a:lnSpc>
              <a:spcBef>
                <a:spcPts val="500"/>
              </a:spcBef>
              <a:spcAft>
                <a:spcPts val="0"/>
              </a:spcAft>
              <a:buClr>
                <a:schemeClr val="lt1"/>
              </a:buClr>
              <a:buSzPts val="1700"/>
              <a:buFont typeface="Gill Sans"/>
              <a:buAutoNum type="arabicPeriod"/>
            </a:pPr>
            <a:r>
              <a:rPr lang="en-US" sz="1700" b="1" dirty="0">
                <a:latin typeface="Calibri" panose="020F0502020204030204" pitchFamily="34" charset="0"/>
                <a:ea typeface="Calibri" panose="020F0502020204030204" pitchFamily="34" charset="0"/>
                <a:cs typeface="Calibri" panose="020F0502020204030204" pitchFamily="34" charset="0"/>
              </a:rPr>
              <a:t>Non-bankruptcy Group[0]:</a:t>
            </a:r>
            <a:r>
              <a:rPr lang="en-US" sz="1700" dirty="0">
                <a:latin typeface="Calibri" panose="020F0502020204030204" pitchFamily="34" charset="0"/>
                <a:ea typeface="Calibri" panose="020F0502020204030204" pitchFamily="34" charset="0"/>
                <a:cs typeface="Calibri" panose="020F0502020204030204" pitchFamily="34" charset="0"/>
              </a:rPr>
              <a:t> Median value around 0.5 for industrial risk, 0.6 for management and operating risks; IQR between 0.4 and 0.8.</a:t>
            </a:r>
            <a:endParaRPr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lnSpc>
                <a:spcPct val="90000"/>
              </a:lnSpc>
              <a:spcBef>
                <a:spcPts val="500"/>
              </a:spcBef>
              <a:spcAft>
                <a:spcPts val="0"/>
              </a:spcAft>
              <a:buClr>
                <a:schemeClr val="lt1"/>
              </a:buClr>
              <a:buSzPts val="1700"/>
              <a:buFont typeface="Gill Sans"/>
              <a:buAutoNum type="arabicPeriod"/>
            </a:pPr>
            <a:r>
              <a:rPr lang="en-US" sz="1700" dirty="0">
                <a:latin typeface="Calibri" panose="020F0502020204030204" pitchFamily="34" charset="0"/>
                <a:ea typeface="Calibri" panose="020F0502020204030204" pitchFamily="34" charset="0"/>
                <a:cs typeface="Calibri" panose="020F0502020204030204" pitchFamily="34" charset="0"/>
              </a:rPr>
              <a:t>No outliers in either group.</a:t>
            </a:r>
            <a:endParaRPr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lnSpc>
                <a:spcPct val="90000"/>
              </a:lnSpc>
              <a:spcBef>
                <a:spcPts val="1000"/>
              </a:spcBef>
              <a:spcAft>
                <a:spcPts val="0"/>
              </a:spcAft>
              <a:buClr>
                <a:schemeClr val="lt1"/>
              </a:buClr>
              <a:buSzPts val="1700"/>
              <a:buFont typeface="Arial"/>
              <a:buChar char="•"/>
            </a:pPr>
            <a:r>
              <a:rPr lang="en-US" sz="1700" b="1" u="sng" dirty="0">
                <a:latin typeface="Calibri" panose="020F0502020204030204" pitchFamily="34" charset="0"/>
                <a:ea typeface="Calibri" panose="020F0502020204030204" pitchFamily="34" charset="0"/>
                <a:cs typeface="Calibri" panose="020F0502020204030204" pitchFamily="34" charset="0"/>
              </a:rPr>
              <a:t>Inferences:</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1700"/>
              <a:buNone/>
            </a:pPr>
            <a:r>
              <a:rPr lang="en-US" sz="1700" b="1" u="sng" dirty="0">
                <a:latin typeface="Calibri" panose="020F0502020204030204" pitchFamily="34" charset="0"/>
                <a:ea typeface="Calibri" panose="020F0502020204030204" pitchFamily="34" charset="0"/>
                <a:cs typeface="Calibri" panose="020F0502020204030204" pitchFamily="34" charset="0"/>
              </a:rPr>
              <a:t>Industrial Risk:</a:t>
            </a:r>
            <a:r>
              <a:rPr lang="en-US" sz="1700" u="sng" dirty="0">
                <a:latin typeface="Calibri" panose="020F0502020204030204" pitchFamily="34" charset="0"/>
                <a:ea typeface="Calibri" panose="020F0502020204030204" pitchFamily="34" charset="0"/>
                <a:cs typeface="Calibri" panose="020F0502020204030204" pitchFamily="34" charset="0"/>
              </a:rPr>
              <a:t> </a:t>
            </a:r>
            <a:r>
              <a:rPr lang="en-US" sz="1700" dirty="0">
                <a:latin typeface="Calibri" panose="020F0502020204030204" pitchFamily="34" charset="0"/>
                <a:ea typeface="Calibri" panose="020F0502020204030204" pitchFamily="34" charset="0"/>
                <a:cs typeface="Calibri" panose="020F0502020204030204" pitchFamily="34" charset="0"/>
              </a:rPr>
              <a:t>Higher and more variable in the bankruptcy group 0.5 - 1.0; lower and more consistent in the non-bankruptcy group 0 - 0.75.</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1700"/>
              <a:buNone/>
            </a:pPr>
            <a:r>
              <a:rPr lang="en-US" sz="1700" b="1" u="sng" dirty="0">
                <a:latin typeface="Calibri" panose="020F0502020204030204" pitchFamily="34" charset="0"/>
                <a:ea typeface="Calibri" panose="020F0502020204030204" pitchFamily="34" charset="0"/>
                <a:cs typeface="Calibri" panose="020F0502020204030204" pitchFamily="34" charset="0"/>
              </a:rPr>
              <a:t>Management Risk:</a:t>
            </a:r>
            <a:r>
              <a:rPr lang="en-US" sz="1700" u="sng" dirty="0">
                <a:latin typeface="Calibri" panose="020F0502020204030204" pitchFamily="34" charset="0"/>
                <a:ea typeface="Calibri" panose="020F0502020204030204" pitchFamily="34" charset="0"/>
                <a:cs typeface="Calibri" panose="020F0502020204030204" pitchFamily="34" charset="0"/>
              </a:rPr>
              <a:t> </a:t>
            </a:r>
            <a:r>
              <a:rPr lang="en-US" sz="1700" dirty="0">
                <a:latin typeface="Calibri" panose="020F0502020204030204" pitchFamily="34" charset="0"/>
                <a:ea typeface="Calibri" panose="020F0502020204030204" pitchFamily="34" charset="0"/>
                <a:cs typeface="Calibri" panose="020F0502020204030204" pitchFamily="34" charset="0"/>
              </a:rPr>
              <a:t>Higher and more variable in the bankruptcy group 0.5 - 1.0; lower and more consistent in the non-bankruptcy group 0 - 1.0.</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1700"/>
              <a:buNone/>
            </a:pPr>
            <a:r>
              <a:rPr lang="en-US" sz="1700" b="1" u="sng" dirty="0">
                <a:latin typeface="Calibri" panose="020F0502020204030204" pitchFamily="34" charset="0"/>
                <a:ea typeface="Calibri" panose="020F0502020204030204" pitchFamily="34" charset="0"/>
                <a:cs typeface="Calibri" panose="020F0502020204030204" pitchFamily="34" charset="0"/>
              </a:rPr>
              <a:t>Operating Risk:</a:t>
            </a:r>
            <a:r>
              <a:rPr lang="en-US" sz="1700" u="sng" dirty="0">
                <a:latin typeface="Calibri" panose="020F0502020204030204" pitchFamily="34" charset="0"/>
                <a:ea typeface="Calibri" panose="020F0502020204030204" pitchFamily="34" charset="0"/>
                <a:cs typeface="Calibri" panose="020F0502020204030204" pitchFamily="34" charset="0"/>
              </a:rPr>
              <a:t> </a:t>
            </a:r>
            <a:r>
              <a:rPr lang="en-US" sz="1700" dirty="0">
                <a:latin typeface="Calibri" panose="020F0502020204030204" pitchFamily="34" charset="0"/>
                <a:ea typeface="Calibri" panose="020F0502020204030204" pitchFamily="34" charset="0"/>
                <a:cs typeface="Calibri" panose="020F0502020204030204" pitchFamily="34" charset="0"/>
              </a:rPr>
              <a:t>Higher and more variable in the bankruptcy group 0.5 - 1.0; lower and more consistent in the non-bankruptcy group 0 - 1.0.</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1700"/>
              <a:buNone/>
            </a:pPr>
            <a:endParaRPr sz="1700" u="sng" dirty="0"/>
          </a:p>
        </p:txBody>
      </p:sp>
      <p:pic>
        <p:nvPicPr>
          <p:cNvPr id="222" name="Google Shape;222;p10"/>
          <p:cNvPicPr preferRelativeResize="0">
            <a:picLocks noGrp="1"/>
          </p:cNvPicPr>
          <p:nvPr>
            <p:ph type="body" sz="half" idx="2"/>
          </p:nvPr>
        </p:nvPicPr>
        <p:blipFill rotWithShape="1">
          <a:blip r:embed="rId5">
            <a:alphaModFix/>
          </a:blip>
          <a:stretch/>
        </p:blipFill>
        <p:spPr>
          <a:xfrm>
            <a:off x="5461000" y="658812"/>
            <a:ext cx="6273801" cy="5703888"/>
          </a:xfrm>
          <a:prstGeom prst="rect">
            <a:avLst/>
          </a:prstGeom>
          <a:noFill/>
          <a:ln>
            <a:noFill/>
          </a:ln>
        </p:spPr>
      </p:pic>
      <p:pic>
        <p:nvPicPr>
          <p:cNvPr id="2" name="Recorded Sound">
            <a:hlinkClick r:id="" action="ppaction://media"/>
            <a:extLst>
              <a:ext uri="{FF2B5EF4-FFF2-40B4-BE49-F238E27FC236}">
                <a16:creationId xmlns:a16="http://schemas.microsoft.com/office/drawing/2014/main" id="{47970245-7179-427C-85A3-57DA86D97A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33464" y="49212"/>
            <a:ext cx="446088" cy="446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890</TotalTime>
  <Words>2474</Words>
  <Application>Microsoft Office PowerPoint</Application>
  <PresentationFormat>Widescreen</PresentationFormat>
  <Paragraphs>324</Paragraphs>
  <Slides>33</Slides>
  <Notes>31</Notes>
  <HiddenSlides>0</HiddenSlides>
  <MMClips>26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Gill Sans</vt:lpstr>
      <vt:lpstr>Noto Sans Symbols</vt:lpstr>
      <vt:lpstr>Trebuchet MS</vt:lpstr>
      <vt:lpstr>Wingdings</vt:lpstr>
      <vt:lpstr>Wingdings 3</vt:lpstr>
      <vt:lpstr>Facet</vt:lpstr>
      <vt:lpstr>PowerPoint Presentation</vt:lpstr>
      <vt:lpstr>PowerPoint Presentation</vt:lpstr>
      <vt:lpstr>Business Objective</vt:lpstr>
      <vt:lpstr>PowerPoint Presentation</vt:lpstr>
      <vt:lpstr>Eda</vt:lpstr>
      <vt:lpstr>       CONVERT ALL COLUMNS EXCEPT 'CLASS' TO FLOAT</vt:lpstr>
      <vt:lpstr>CORRELATION</vt:lpstr>
      <vt:lpstr>Data Visualization</vt:lpstr>
      <vt:lpstr>Box-Plot</vt:lpstr>
      <vt:lpstr>Model Building </vt:lpstr>
      <vt:lpstr>Box plot of model accuracies</vt:lpstr>
      <vt:lpstr>Point plot of model accuracies</vt:lpstr>
      <vt:lpstr>Pie chart of model Accuracies</vt:lpstr>
      <vt:lpstr>Effective Algorithms we considered for model building </vt:lpstr>
      <vt:lpstr>Random forest</vt:lpstr>
      <vt:lpstr>Logistic Regression</vt:lpstr>
      <vt:lpstr>Support Vector Machine</vt:lpstr>
      <vt:lpstr>Check for over fitting</vt:lpstr>
      <vt:lpstr>Feature Importance (Data) </vt:lpstr>
      <vt:lpstr>Feature importance Visualization</vt:lpstr>
      <vt:lpstr>Inferences</vt:lpstr>
      <vt:lpstr>Bubble Chart: Feature Importances Comparison Across Models</vt:lpstr>
      <vt:lpstr>ROC Curves of Models (Random forest, SVM, Logestic regression)</vt:lpstr>
      <vt:lpstr>Decision Tree</vt:lpstr>
      <vt:lpstr>Execution of app file</vt:lpstr>
      <vt:lpstr>bankruptcy-prevention_web_app</vt:lpstr>
      <vt:lpstr>Model evaluation</vt:lpstr>
      <vt:lpstr>Model evaluation (random values)</vt:lpstr>
      <vt:lpstr>Data-Related challenges</vt:lpstr>
      <vt:lpstr>Modeling Challenges</vt:lpstr>
      <vt:lpstr>Evaluation Challenges</vt:lpstr>
      <vt:lpstr>Technical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Bankruptcy Prevention</dc:title>
  <dc:creator>Surya Bhaskar Kanduri</dc:creator>
  <cp:lastModifiedBy>naidu akula</cp:lastModifiedBy>
  <cp:revision>32</cp:revision>
  <dcterms:created xsi:type="dcterms:W3CDTF">2024-06-13T11:31:03Z</dcterms:created>
  <dcterms:modified xsi:type="dcterms:W3CDTF">2024-08-08T07:21:35Z</dcterms:modified>
</cp:coreProperties>
</file>